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2.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12.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8D0AE246-EE5B-4FE4-8123-A1D33EE34274}">
  <a:tblStyle styleId="{8D0AE246-EE5B-4FE4-8123-A1D33EE34274}"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5" Type="http://schemas.openxmlformats.org/officeDocument/2006/relationships/slideMaster" Target="slideMasters/slideMaster1.xml"/><Relationship Id="rId6" Type="http://schemas.openxmlformats.org/officeDocument/2006/relationships/notesMaster" Target="notesMasters/notesMaster1.xml"/><Relationship Id="rId18" Type="http://schemas.openxmlformats.org/officeDocument/2006/relationships/slide" Target="slides/slide12.xml"/><Relationship Id="rId7" Type="http://schemas.openxmlformats.org/officeDocument/2006/relationships/slide" Target="slides/slide1.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112200cced9_0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112200cced9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Motherboard physically connects all of the other computer hardware together, and allows them to interact with each other. The nervous system connects all parts of the body so they can work together. The hallways of a school connect each classroom(and students) together.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112200cced9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112200cced9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primary purpose of a GPU is to render complex shapes and images, commonly for games. When you see an unfamiliar sight, your brain attempts to break it down into more familiar, smaller parts. The GPU breaks down complex visual tasks into smaller parts.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112200cced9_0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112200cced9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Both HDDs and SSDs retain the data while not powered. This is similar to a school’s library because all of the books and stored knowledge still exists when no one is in the library.</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g112200cced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 name="Google Shape;59;g112200cced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g1154374b1b7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g1154374b1b7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112200cced9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112200cced9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For the conversions, there are different tables for bytes and Hertz, because bytes are based on the power of 2 and cannot be fit into a thousand equally, while Hertz are based on the power of 10.</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Bytes represent data transfer rate, while Hertz represents hardware speed</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g112200cced9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 name="Google Shape;81;g112200cced9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112200cced9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 name="Google Shape;92;g112200cced9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BIOS can be thought of as the TSA or a pre-flight check because it makes sure everything is safe and ready to go prior to “take-off” = booting into the OS.</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112200cced9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112200cced9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112200cced9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112200cced9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CPU can be thought of as a brain because it does the “thinking” of the computer like your brain.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112200cced9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112200cced9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Scratch paper is used to jot down temporary ideas. Scratch paper is thrown away after the </a:t>
            </a:r>
            <a:r>
              <a:rPr lang="en"/>
              <a:t>information</a:t>
            </a:r>
            <a:r>
              <a:rPr lang="en"/>
              <a:t> is no longer needed. (Memory is not stored in the RAM after the computer is turned off.)</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2.xml"/><Relationship Id="rId12" Type="http://schemas.openxmlformats.org/officeDocument/2006/relationships/slideLayout" Target="../slideLayouts/slideLayout11.xml"/><Relationship Id="rId1" Type="http://schemas.openxmlformats.org/officeDocument/2006/relationships/image" Target="../media/image19.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7.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8.jpg"/><Relationship Id="rId4" Type="http://schemas.openxmlformats.org/officeDocument/2006/relationships/image" Target="../media/image1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1.gif"/><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0.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5.png"/><Relationship Id="rId4" Type="http://schemas.openxmlformats.org/officeDocument/2006/relationships/image" Target="../media/image1.jpg"/><Relationship Id="rId5" Type="http://schemas.openxmlformats.org/officeDocument/2006/relationships/image" Target="../media/image2.png"/><Relationship Id="rId6" Type="http://schemas.openxmlformats.org/officeDocument/2006/relationships/image" Target="../media/image7.jpg"/><Relationship Id="rId7"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9.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3" name="Shape 53"/>
        <p:cNvGrpSpPr/>
        <p:nvPr/>
      </p:nvGrpSpPr>
      <p:grpSpPr>
        <a:xfrm>
          <a:off x="0" y="0"/>
          <a:ext cx="0" cy="0"/>
          <a:chOff x="0" y="0"/>
          <a:chExt cx="0" cy="0"/>
        </a:xfrm>
      </p:grpSpPr>
      <p:sp>
        <p:nvSpPr>
          <p:cNvPr id="54" name="Google Shape;54;p13"/>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Computer Basics</a:t>
            </a:r>
            <a:endParaRPr/>
          </a:p>
        </p:txBody>
      </p:sp>
      <p:sp>
        <p:nvSpPr>
          <p:cNvPr id="55" name="Google Shape;55;p13"/>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solidFill>
                  <a:schemeClr val="dk1"/>
                </a:solidFill>
              </a:rPr>
              <a:t>CS4MS+ Project </a:t>
            </a:r>
            <a:endParaRPr>
              <a:solidFill>
                <a:schemeClr val="dk1"/>
              </a:solidFill>
            </a:endParaRPr>
          </a:p>
        </p:txBody>
      </p:sp>
      <p:sp>
        <p:nvSpPr>
          <p:cNvPr id="56" name="Google Shape;56;p13"/>
          <p:cNvSpPr txBox="1"/>
          <p:nvPr>
            <p:ph idx="1" type="subTitle"/>
          </p:nvPr>
        </p:nvSpPr>
        <p:spPr>
          <a:xfrm>
            <a:off x="6361275" y="4853100"/>
            <a:ext cx="2925600" cy="290400"/>
          </a:xfrm>
          <a:prstGeom prst="rect">
            <a:avLst/>
          </a:prstGeom>
        </p:spPr>
        <p:txBody>
          <a:bodyPr anchorCtr="0" anchor="t" bIns="91425" lIns="91425" spcFirstLastPara="1" rIns="91425" wrap="square" tIns="91425">
            <a:noAutofit/>
          </a:bodyPr>
          <a:lstStyle/>
          <a:p>
            <a:pPr indent="0" lvl="0" marL="0" rtl="0" algn="ctr">
              <a:lnSpc>
                <a:spcPct val="80000"/>
              </a:lnSpc>
              <a:spcBef>
                <a:spcPts val="0"/>
              </a:spcBef>
              <a:spcAft>
                <a:spcPts val="0"/>
              </a:spcAft>
              <a:buSzPts val="605"/>
              <a:buNone/>
            </a:pPr>
            <a:r>
              <a:rPr lang="en" sz="1180"/>
              <a:t>Images Courtesy of Adobe Stock Free</a:t>
            </a:r>
            <a:endParaRPr sz="118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9D9"/>
        </a:solidFill>
      </p:bgPr>
    </p:bg>
    <p:spTree>
      <p:nvGrpSpPr>
        <p:cNvPr id="121" name="Shape 121"/>
        <p:cNvGrpSpPr/>
        <p:nvPr/>
      </p:nvGrpSpPr>
      <p:grpSpPr>
        <a:xfrm>
          <a:off x="0" y="0"/>
          <a:ext cx="0" cy="0"/>
          <a:chOff x="0" y="0"/>
          <a:chExt cx="0" cy="0"/>
        </a:xfrm>
      </p:grpSpPr>
      <p:sp>
        <p:nvSpPr>
          <p:cNvPr id="122" name="Google Shape;122;p2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Motherboard</a:t>
            </a:r>
            <a:endParaRPr/>
          </a:p>
        </p:txBody>
      </p:sp>
      <p:sp>
        <p:nvSpPr>
          <p:cNvPr id="123" name="Google Shape;123;p22"/>
          <p:cNvSpPr txBox="1"/>
          <p:nvPr>
            <p:ph idx="1" type="body"/>
          </p:nvPr>
        </p:nvSpPr>
        <p:spPr>
          <a:xfrm>
            <a:off x="311700" y="1152475"/>
            <a:ext cx="8271600" cy="3416400"/>
          </a:xfrm>
          <a:prstGeom prst="rect">
            <a:avLst/>
          </a:prstGeom>
          <a:ln>
            <a:noFill/>
          </a:ln>
        </p:spPr>
        <p:txBody>
          <a:bodyPr anchorCtr="0" anchor="t" bIns="91425" lIns="91425" spcFirstLastPara="1" rIns="91425" wrap="square" tIns="91425">
            <a:normAutofit/>
          </a:bodyPr>
          <a:lstStyle/>
          <a:p>
            <a:pPr indent="-342900" lvl="0" marL="457200" rtl="0" algn="l">
              <a:lnSpc>
                <a:spcPct val="200000"/>
              </a:lnSpc>
              <a:spcBef>
                <a:spcPts val="0"/>
              </a:spcBef>
              <a:spcAft>
                <a:spcPts val="0"/>
              </a:spcAft>
              <a:buClr>
                <a:schemeClr val="dk1"/>
              </a:buClr>
              <a:buSzPts val="1800"/>
              <a:buChar char="●"/>
            </a:pPr>
            <a:r>
              <a:rPr lang="en">
                <a:solidFill>
                  <a:schemeClr val="dk1"/>
                </a:solidFill>
              </a:rPr>
              <a:t>Connects all hardware components together</a:t>
            </a:r>
            <a:endParaRPr>
              <a:solidFill>
                <a:schemeClr val="dk1"/>
              </a:solidFill>
            </a:endParaRPr>
          </a:p>
          <a:p>
            <a:pPr indent="-342900" lvl="0" marL="457200" rtl="0" algn="l">
              <a:lnSpc>
                <a:spcPct val="200000"/>
              </a:lnSpc>
              <a:spcBef>
                <a:spcPts val="0"/>
              </a:spcBef>
              <a:spcAft>
                <a:spcPts val="0"/>
              </a:spcAft>
              <a:buClr>
                <a:schemeClr val="dk1"/>
              </a:buClr>
              <a:buSzPts val="1800"/>
              <a:buChar char="●"/>
            </a:pPr>
            <a:r>
              <a:rPr lang="en">
                <a:solidFill>
                  <a:schemeClr val="dk1"/>
                </a:solidFill>
              </a:rPr>
              <a:t>All components communicate to one another through the motherboard</a:t>
            </a:r>
            <a:endParaRPr>
              <a:solidFill>
                <a:schemeClr val="dk1"/>
              </a:solidFill>
            </a:endParaRPr>
          </a:p>
          <a:p>
            <a:pPr indent="-342900" lvl="0" marL="457200" rtl="0" algn="l">
              <a:lnSpc>
                <a:spcPct val="200000"/>
              </a:lnSpc>
              <a:spcBef>
                <a:spcPts val="0"/>
              </a:spcBef>
              <a:spcAft>
                <a:spcPts val="0"/>
              </a:spcAft>
              <a:buClr>
                <a:schemeClr val="dk1"/>
              </a:buClr>
              <a:buSzPts val="1800"/>
              <a:buChar char="●"/>
            </a:pPr>
            <a:r>
              <a:rPr lang="en">
                <a:solidFill>
                  <a:schemeClr val="dk1"/>
                </a:solidFill>
              </a:rPr>
              <a:t>Pre-installed with BIOS</a:t>
            </a:r>
            <a:endParaRPr>
              <a:solidFill>
                <a:schemeClr val="dk1"/>
              </a:solidFill>
            </a:endParaRPr>
          </a:p>
          <a:p>
            <a:pPr indent="-342900" lvl="0" marL="457200" rtl="0" algn="l">
              <a:lnSpc>
                <a:spcPct val="200000"/>
              </a:lnSpc>
              <a:spcBef>
                <a:spcPts val="0"/>
              </a:spcBef>
              <a:spcAft>
                <a:spcPts val="0"/>
              </a:spcAft>
              <a:buClr>
                <a:schemeClr val="dk1"/>
              </a:buClr>
              <a:buSzPts val="1800"/>
              <a:buChar char="●"/>
            </a:pPr>
            <a:r>
              <a:rPr lang="en">
                <a:solidFill>
                  <a:schemeClr val="dk1"/>
                </a:solidFill>
              </a:rPr>
              <a:t>Equivalent</a:t>
            </a:r>
            <a:r>
              <a:rPr lang="en">
                <a:solidFill>
                  <a:schemeClr val="dk1"/>
                </a:solidFill>
              </a:rPr>
              <a:t> to:</a:t>
            </a:r>
            <a:endParaRPr>
              <a:solidFill>
                <a:schemeClr val="dk1"/>
              </a:solidFill>
            </a:endParaRPr>
          </a:p>
          <a:p>
            <a:pPr indent="-342900" lvl="1" marL="914400" rtl="0" algn="l">
              <a:lnSpc>
                <a:spcPct val="200000"/>
              </a:lnSpc>
              <a:spcBef>
                <a:spcPts val="0"/>
              </a:spcBef>
              <a:spcAft>
                <a:spcPts val="0"/>
              </a:spcAft>
              <a:buClr>
                <a:schemeClr val="dk1"/>
              </a:buClr>
              <a:buSzPts val="1800"/>
              <a:buChar char="○"/>
            </a:pPr>
            <a:r>
              <a:rPr lang="en" sz="1800">
                <a:solidFill>
                  <a:schemeClr val="dk1"/>
                </a:solidFill>
              </a:rPr>
              <a:t>Nervous System</a:t>
            </a:r>
            <a:endParaRPr sz="1800">
              <a:solidFill>
                <a:schemeClr val="dk1"/>
              </a:solidFill>
            </a:endParaRPr>
          </a:p>
          <a:p>
            <a:pPr indent="-342900" lvl="1" marL="914400" rtl="0" algn="l">
              <a:lnSpc>
                <a:spcPct val="200000"/>
              </a:lnSpc>
              <a:spcBef>
                <a:spcPts val="0"/>
              </a:spcBef>
              <a:spcAft>
                <a:spcPts val="0"/>
              </a:spcAft>
              <a:buClr>
                <a:schemeClr val="dk1"/>
              </a:buClr>
              <a:buSzPts val="1800"/>
              <a:buChar char="○"/>
            </a:pPr>
            <a:r>
              <a:rPr lang="en" sz="1800">
                <a:solidFill>
                  <a:schemeClr val="dk1"/>
                </a:solidFill>
              </a:rPr>
              <a:t>Hallways in a school</a:t>
            </a:r>
            <a:endParaRPr sz="1800">
              <a:solidFill>
                <a:schemeClr val="dk1"/>
              </a:solidFill>
            </a:endParaRPr>
          </a:p>
        </p:txBody>
      </p:sp>
      <p:pic>
        <p:nvPicPr>
          <p:cNvPr id="124" name="Google Shape;124;p22"/>
          <p:cNvPicPr preferRelativeResize="0"/>
          <p:nvPr/>
        </p:nvPicPr>
        <p:blipFill rotWithShape="1">
          <a:blip r:embed="rId3">
            <a:alphaModFix/>
          </a:blip>
          <a:srcRect b="0" l="15556" r="24681" t="51164"/>
          <a:stretch/>
        </p:blipFill>
        <p:spPr>
          <a:xfrm>
            <a:off x="5233525" y="2625500"/>
            <a:ext cx="3240074" cy="1767251"/>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9D9"/>
        </a:solidFill>
      </p:bgPr>
    </p:bg>
    <p:spTree>
      <p:nvGrpSpPr>
        <p:cNvPr id="128" name="Shape 128"/>
        <p:cNvGrpSpPr/>
        <p:nvPr/>
      </p:nvGrpSpPr>
      <p:grpSpPr>
        <a:xfrm>
          <a:off x="0" y="0"/>
          <a:ext cx="0" cy="0"/>
          <a:chOff x="0" y="0"/>
          <a:chExt cx="0" cy="0"/>
        </a:xfrm>
      </p:grpSpPr>
      <p:sp>
        <p:nvSpPr>
          <p:cNvPr id="129" name="Google Shape;129;p2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GPU (Graphics Processing Unit)</a:t>
            </a:r>
            <a:endParaRPr/>
          </a:p>
        </p:txBody>
      </p:sp>
      <p:sp>
        <p:nvSpPr>
          <p:cNvPr id="130" name="Google Shape;130;p23"/>
          <p:cNvSpPr txBox="1"/>
          <p:nvPr>
            <p:ph idx="1" type="body"/>
          </p:nvPr>
        </p:nvSpPr>
        <p:spPr>
          <a:xfrm>
            <a:off x="311700" y="1152475"/>
            <a:ext cx="8247300" cy="3416400"/>
          </a:xfrm>
          <a:prstGeom prst="rect">
            <a:avLst/>
          </a:prstGeom>
          <a:ln>
            <a:noFill/>
          </a:ln>
        </p:spPr>
        <p:txBody>
          <a:bodyPr anchorCtr="0" anchor="t" bIns="91425" lIns="91425" spcFirstLastPara="1" rIns="91425" wrap="square" tIns="91425">
            <a:normAutofit/>
          </a:bodyPr>
          <a:lstStyle/>
          <a:p>
            <a:pPr indent="-342900" lvl="0" marL="457200" rtl="0" algn="l">
              <a:lnSpc>
                <a:spcPct val="200000"/>
              </a:lnSpc>
              <a:spcBef>
                <a:spcPts val="0"/>
              </a:spcBef>
              <a:spcAft>
                <a:spcPts val="0"/>
              </a:spcAft>
              <a:buClr>
                <a:schemeClr val="dk1"/>
              </a:buClr>
              <a:buSzPts val="1800"/>
              <a:buChar char="●"/>
            </a:pPr>
            <a:r>
              <a:rPr lang="en">
                <a:solidFill>
                  <a:schemeClr val="dk1"/>
                </a:solidFill>
              </a:rPr>
              <a:t>Similar to the CPU, but breaks tasks down into smaller parts</a:t>
            </a:r>
            <a:endParaRPr>
              <a:solidFill>
                <a:schemeClr val="dk1"/>
              </a:solidFill>
            </a:endParaRPr>
          </a:p>
          <a:p>
            <a:pPr indent="-342900" lvl="0" marL="457200" rtl="0" algn="l">
              <a:lnSpc>
                <a:spcPct val="200000"/>
              </a:lnSpc>
              <a:spcBef>
                <a:spcPts val="0"/>
              </a:spcBef>
              <a:spcAft>
                <a:spcPts val="0"/>
              </a:spcAft>
              <a:buClr>
                <a:schemeClr val="dk1"/>
              </a:buClr>
              <a:buSzPts val="1800"/>
              <a:buChar char="●"/>
            </a:pPr>
            <a:r>
              <a:rPr lang="en">
                <a:solidFill>
                  <a:schemeClr val="dk1"/>
                </a:solidFill>
              </a:rPr>
              <a:t>Computes many pixels at once to display images </a:t>
            </a:r>
            <a:endParaRPr>
              <a:solidFill>
                <a:schemeClr val="dk1"/>
              </a:solidFill>
            </a:endParaRPr>
          </a:p>
          <a:p>
            <a:pPr indent="-342900" lvl="0" marL="457200" rtl="0" algn="l">
              <a:lnSpc>
                <a:spcPct val="200000"/>
              </a:lnSpc>
              <a:spcBef>
                <a:spcPts val="0"/>
              </a:spcBef>
              <a:spcAft>
                <a:spcPts val="0"/>
              </a:spcAft>
              <a:buClr>
                <a:schemeClr val="dk1"/>
              </a:buClr>
              <a:buSzPts val="1800"/>
              <a:buChar char="●"/>
            </a:pPr>
            <a:r>
              <a:rPr lang="en">
                <a:solidFill>
                  <a:schemeClr val="dk1"/>
                </a:solidFill>
              </a:rPr>
              <a:t>Computes 3D shapes</a:t>
            </a:r>
            <a:endParaRPr>
              <a:solidFill>
                <a:schemeClr val="dk1"/>
              </a:solidFill>
            </a:endParaRPr>
          </a:p>
          <a:p>
            <a:pPr indent="-342900" lvl="0" marL="457200" rtl="0" algn="l">
              <a:lnSpc>
                <a:spcPct val="200000"/>
              </a:lnSpc>
              <a:spcBef>
                <a:spcPts val="0"/>
              </a:spcBef>
              <a:spcAft>
                <a:spcPts val="0"/>
              </a:spcAft>
              <a:buClr>
                <a:schemeClr val="dk1"/>
              </a:buClr>
              <a:buSzPts val="1800"/>
              <a:buChar char="●"/>
            </a:pPr>
            <a:r>
              <a:rPr lang="en">
                <a:solidFill>
                  <a:schemeClr val="dk1"/>
                </a:solidFill>
              </a:rPr>
              <a:t>Equivalent to:</a:t>
            </a:r>
            <a:endParaRPr>
              <a:solidFill>
                <a:schemeClr val="dk1"/>
              </a:solidFill>
            </a:endParaRPr>
          </a:p>
          <a:p>
            <a:pPr indent="-342900" lvl="1" marL="914400" rtl="0" algn="l">
              <a:lnSpc>
                <a:spcPct val="200000"/>
              </a:lnSpc>
              <a:spcBef>
                <a:spcPts val="0"/>
              </a:spcBef>
              <a:spcAft>
                <a:spcPts val="0"/>
              </a:spcAft>
              <a:buClr>
                <a:schemeClr val="dk1"/>
              </a:buClr>
              <a:buSzPts val="1800"/>
              <a:buChar char="○"/>
            </a:pPr>
            <a:r>
              <a:rPr lang="en" sz="1800">
                <a:solidFill>
                  <a:schemeClr val="dk1"/>
                </a:solidFill>
              </a:rPr>
              <a:t>Visual sight/Brain comprehending the information from your eyes</a:t>
            </a:r>
            <a:endParaRPr sz="1800">
              <a:solidFill>
                <a:schemeClr val="dk1"/>
              </a:solidFill>
            </a:endParaRPr>
          </a:p>
        </p:txBody>
      </p:sp>
      <p:pic>
        <p:nvPicPr>
          <p:cNvPr id="131" name="Google Shape;131;p23"/>
          <p:cNvPicPr preferRelativeResize="0"/>
          <p:nvPr/>
        </p:nvPicPr>
        <p:blipFill rotWithShape="1">
          <a:blip r:embed="rId3">
            <a:alphaModFix/>
          </a:blip>
          <a:srcRect b="16848" l="5635" r="5759" t="22216"/>
          <a:stretch/>
        </p:blipFill>
        <p:spPr>
          <a:xfrm rot="-5400000">
            <a:off x="6354687" y="1118038"/>
            <a:ext cx="3094799" cy="1418426"/>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9D9"/>
        </a:solidFill>
      </p:bgPr>
    </p:bg>
    <p:spTree>
      <p:nvGrpSpPr>
        <p:cNvPr id="135" name="Shape 135"/>
        <p:cNvGrpSpPr/>
        <p:nvPr/>
      </p:nvGrpSpPr>
      <p:grpSpPr>
        <a:xfrm>
          <a:off x="0" y="0"/>
          <a:ext cx="0" cy="0"/>
          <a:chOff x="0" y="0"/>
          <a:chExt cx="0" cy="0"/>
        </a:xfrm>
      </p:grpSpPr>
      <p:sp>
        <p:nvSpPr>
          <p:cNvPr id="136" name="Google Shape;136;p2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Storage</a:t>
            </a:r>
            <a:endParaRPr/>
          </a:p>
        </p:txBody>
      </p:sp>
      <p:sp>
        <p:nvSpPr>
          <p:cNvPr id="137" name="Google Shape;137;p24"/>
          <p:cNvSpPr txBox="1"/>
          <p:nvPr>
            <p:ph idx="1" type="body"/>
          </p:nvPr>
        </p:nvSpPr>
        <p:spPr>
          <a:xfrm>
            <a:off x="311700" y="1152475"/>
            <a:ext cx="8295600" cy="3990900"/>
          </a:xfrm>
          <a:prstGeom prst="rect">
            <a:avLst/>
          </a:prstGeom>
          <a:ln>
            <a:noFill/>
          </a:ln>
        </p:spPr>
        <p:txBody>
          <a:bodyPr anchorCtr="0" anchor="t" bIns="91425" lIns="91425" spcFirstLastPara="1" rIns="91425" wrap="square" tIns="91425">
            <a:normAutofit fontScale="85000" lnSpcReduction="10000"/>
          </a:bodyPr>
          <a:lstStyle/>
          <a:p>
            <a:pPr indent="-325755" lvl="0" marL="457200" rtl="0" algn="l">
              <a:lnSpc>
                <a:spcPct val="200000"/>
              </a:lnSpc>
              <a:spcBef>
                <a:spcPts val="0"/>
              </a:spcBef>
              <a:spcAft>
                <a:spcPts val="0"/>
              </a:spcAft>
              <a:buClr>
                <a:schemeClr val="dk1"/>
              </a:buClr>
              <a:buSzPct val="100000"/>
              <a:buChar char="●"/>
            </a:pPr>
            <a:r>
              <a:rPr lang="en">
                <a:solidFill>
                  <a:schemeClr val="dk1"/>
                </a:solidFill>
              </a:rPr>
              <a:t>Hard Disk Drive (HDD)</a:t>
            </a:r>
            <a:endParaRPr>
              <a:solidFill>
                <a:schemeClr val="dk1"/>
              </a:solidFill>
            </a:endParaRPr>
          </a:p>
          <a:p>
            <a:pPr indent="-325755" lvl="1" marL="914400" rtl="0" algn="l">
              <a:lnSpc>
                <a:spcPct val="200000"/>
              </a:lnSpc>
              <a:spcBef>
                <a:spcPts val="0"/>
              </a:spcBef>
              <a:spcAft>
                <a:spcPts val="0"/>
              </a:spcAft>
              <a:buClr>
                <a:schemeClr val="dk1"/>
              </a:buClr>
              <a:buSzPct val="100000"/>
              <a:buChar char="○"/>
            </a:pPr>
            <a:r>
              <a:rPr lang="en" sz="1800">
                <a:solidFill>
                  <a:schemeClr val="dk1"/>
                </a:solidFill>
              </a:rPr>
              <a:t>Disc holding information with magnetism that physically spins</a:t>
            </a:r>
            <a:endParaRPr sz="1800">
              <a:solidFill>
                <a:schemeClr val="dk1"/>
              </a:solidFill>
            </a:endParaRPr>
          </a:p>
          <a:p>
            <a:pPr indent="-325755" lvl="1" marL="914400" rtl="0" algn="l">
              <a:lnSpc>
                <a:spcPct val="200000"/>
              </a:lnSpc>
              <a:spcBef>
                <a:spcPts val="0"/>
              </a:spcBef>
              <a:spcAft>
                <a:spcPts val="0"/>
              </a:spcAft>
              <a:buClr>
                <a:schemeClr val="dk1"/>
              </a:buClr>
              <a:buSzPct val="100000"/>
              <a:buChar char="○"/>
            </a:pPr>
            <a:r>
              <a:rPr lang="en" sz="1800">
                <a:solidFill>
                  <a:schemeClr val="dk1"/>
                </a:solidFill>
              </a:rPr>
              <a:t>Retains information even when shut off</a:t>
            </a:r>
            <a:endParaRPr sz="1800">
              <a:solidFill>
                <a:schemeClr val="dk1"/>
              </a:solidFill>
            </a:endParaRPr>
          </a:p>
          <a:p>
            <a:pPr indent="-325755" lvl="0" marL="457200" rtl="0" algn="l">
              <a:lnSpc>
                <a:spcPct val="200000"/>
              </a:lnSpc>
              <a:spcBef>
                <a:spcPts val="0"/>
              </a:spcBef>
              <a:spcAft>
                <a:spcPts val="0"/>
              </a:spcAft>
              <a:buClr>
                <a:schemeClr val="dk1"/>
              </a:buClr>
              <a:buSzPct val="100000"/>
              <a:buChar char="●"/>
            </a:pPr>
            <a:r>
              <a:rPr lang="en">
                <a:solidFill>
                  <a:schemeClr val="dk1"/>
                </a:solidFill>
              </a:rPr>
              <a:t>Solid State Drive (SSD)</a:t>
            </a:r>
            <a:endParaRPr>
              <a:solidFill>
                <a:schemeClr val="dk1"/>
              </a:solidFill>
            </a:endParaRPr>
          </a:p>
          <a:p>
            <a:pPr indent="-325755" lvl="1" marL="914400" rtl="0" algn="l">
              <a:lnSpc>
                <a:spcPct val="200000"/>
              </a:lnSpc>
              <a:spcBef>
                <a:spcPts val="0"/>
              </a:spcBef>
              <a:spcAft>
                <a:spcPts val="0"/>
              </a:spcAft>
              <a:buClr>
                <a:schemeClr val="dk1"/>
              </a:buClr>
              <a:buSzPct val="100000"/>
              <a:buChar char="○"/>
            </a:pPr>
            <a:r>
              <a:rPr lang="en" sz="1800">
                <a:solidFill>
                  <a:schemeClr val="dk1"/>
                </a:solidFill>
              </a:rPr>
              <a:t>Non-</a:t>
            </a:r>
            <a:r>
              <a:rPr lang="en" sz="1800">
                <a:solidFill>
                  <a:schemeClr val="dk1"/>
                </a:solidFill>
              </a:rPr>
              <a:t>volatile</a:t>
            </a:r>
            <a:r>
              <a:rPr lang="en" sz="1800">
                <a:solidFill>
                  <a:schemeClr val="dk1"/>
                </a:solidFill>
              </a:rPr>
              <a:t> flash storage</a:t>
            </a:r>
            <a:endParaRPr sz="1800">
              <a:solidFill>
                <a:schemeClr val="dk1"/>
              </a:solidFill>
            </a:endParaRPr>
          </a:p>
          <a:p>
            <a:pPr indent="-325755" lvl="1" marL="914400" rtl="0" algn="l">
              <a:lnSpc>
                <a:spcPct val="200000"/>
              </a:lnSpc>
              <a:spcBef>
                <a:spcPts val="0"/>
              </a:spcBef>
              <a:spcAft>
                <a:spcPts val="0"/>
              </a:spcAft>
              <a:buClr>
                <a:schemeClr val="dk1"/>
              </a:buClr>
              <a:buSzPct val="100000"/>
              <a:buChar char="○"/>
            </a:pPr>
            <a:r>
              <a:rPr lang="en" sz="1800">
                <a:solidFill>
                  <a:schemeClr val="dk1"/>
                </a:solidFill>
              </a:rPr>
              <a:t>No moving parts, can run much faster than HDD</a:t>
            </a:r>
            <a:endParaRPr sz="1800">
              <a:solidFill>
                <a:schemeClr val="dk1"/>
              </a:solidFill>
            </a:endParaRPr>
          </a:p>
          <a:p>
            <a:pPr indent="-325755" lvl="0" marL="457200" rtl="0" algn="l">
              <a:lnSpc>
                <a:spcPct val="200000"/>
              </a:lnSpc>
              <a:spcBef>
                <a:spcPts val="0"/>
              </a:spcBef>
              <a:spcAft>
                <a:spcPts val="0"/>
              </a:spcAft>
              <a:buClr>
                <a:schemeClr val="dk1"/>
              </a:buClr>
              <a:buSzPct val="100000"/>
              <a:buChar char="●"/>
            </a:pPr>
            <a:r>
              <a:rPr lang="en">
                <a:solidFill>
                  <a:schemeClr val="dk1"/>
                </a:solidFill>
              </a:rPr>
              <a:t>HDD and SSD equivalent to “Long-Term Memory”</a:t>
            </a:r>
            <a:endParaRPr>
              <a:solidFill>
                <a:schemeClr val="dk1"/>
              </a:solidFill>
            </a:endParaRPr>
          </a:p>
          <a:p>
            <a:pPr indent="-325755" lvl="0" marL="457200" rtl="0" algn="l">
              <a:lnSpc>
                <a:spcPct val="200000"/>
              </a:lnSpc>
              <a:spcBef>
                <a:spcPts val="0"/>
              </a:spcBef>
              <a:spcAft>
                <a:spcPts val="0"/>
              </a:spcAft>
              <a:buClr>
                <a:schemeClr val="dk1"/>
              </a:buClr>
              <a:buSzPct val="100000"/>
              <a:buChar char="●"/>
            </a:pPr>
            <a:r>
              <a:rPr lang="en">
                <a:solidFill>
                  <a:schemeClr val="dk1"/>
                </a:solidFill>
              </a:rPr>
              <a:t>Equivalent to:</a:t>
            </a:r>
            <a:endParaRPr>
              <a:solidFill>
                <a:schemeClr val="dk1"/>
              </a:solidFill>
            </a:endParaRPr>
          </a:p>
          <a:p>
            <a:pPr indent="-323056" lvl="1" marL="914400" rtl="0" algn="l">
              <a:lnSpc>
                <a:spcPct val="200000"/>
              </a:lnSpc>
              <a:spcBef>
                <a:spcPts val="0"/>
              </a:spcBef>
              <a:spcAft>
                <a:spcPts val="0"/>
              </a:spcAft>
              <a:buClr>
                <a:schemeClr val="dk1"/>
              </a:buClr>
              <a:buSzPct val="100000"/>
              <a:buChar char="○"/>
            </a:pPr>
            <a:r>
              <a:rPr lang="en" sz="1750">
                <a:solidFill>
                  <a:schemeClr val="dk1"/>
                </a:solidFill>
              </a:rPr>
              <a:t>Library in a school</a:t>
            </a:r>
            <a:endParaRPr sz="1750">
              <a:solidFill>
                <a:schemeClr val="dk1"/>
              </a:solidFill>
            </a:endParaRPr>
          </a:p>
        </p:txBody>
      </p:sp>
      <p:pic>
        <p:nvPicPr>
          <p:cNvPr id="138" name="Google Shape;138;p24"/>
          <p:cNvPicPr preferRelativeResize="0"/>
          <p:nvPr/>
        </p:nvPicPr>
        <p:blipFill rotWithShape="1">
          <a:blip r:embed="rId3">
            <a:alphaModFix/>
          </a:blip>
          <a:srcRect b="25398" l="17876" r="15594" t="12896"/>
          <a:stretch/>
        </p:blipFill>
        <p:spPr>
          <a:xfrm>
            <a:off x="6645450" y="3192824"/>
            <a:ext cx="2498550" cy="1738126"/>
          </a:xfrm>
          <a:prstGeom prst="rect">
            <a:avLst/>
          </a:prstGeom>
          <a:noFill/>
          <a:ln>
            <a:noFill/>
          </a:ln>
          <a:effectLst>
            <a:outerShdw blurRad="57150" rotWithShape="0" algn="bl" dir="5400000" dist="19050">
              <a:srgbClr val="000000">
                <a:alpha val="50000"/>
              </a:srgbClr>
            </a:outerShdw>
          </a:effectLst>
        </p:spPr>
      </p:pic>
      <p:pic>
        <p:nvPicPr>
          <p:cNvPr id="139" name="Google Shape;139;p24"/>
          <p:cNvPicPr preferRelativeResize="0"/>
          <p:nvPr/>
        </p:nvPicPr>
        <p:blipFill rotWithShape="1">
          <a:blip r:embed="rId4">
            <a:alphaModFix/>
          </a:blip>
          <a:srcRect b="7573" l="3037" r="52355" t="3116"/>
          <a:stretch/>
        </p:blipFill>
        <p:spPr>
          <a:xfrm>
            <a:off x="7540575" y="0"/>
            <a:ext cx="1603425" cy="2134850"/>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9D9"/>
        </a:solidFill>
      </p:bgPr>
    </p:bg>
    <p:spTree>
      <p:nvGrpSpPr>
        <p:cNvPr id="60" name="Shape 60"/>
        <p:cNvGrpSpPr/>
        <p:nvPr/>
      </p:nvGrpSpPr>
      <p:grpSpPr>
        <a:xfrm>
          <a:off x="0" y="0"/>
          <a:ext cx="0" cy="0"/>
          <a:chOff x="0" y="0"/>
          <a:chExt cx="0" cy="0"/>
        </a:xfrm>
      </p:grpSpPr>
      <p:sp>
        <p:nvSpPr>
          <p:cNvPr id="61" name="Google Shape;61;p1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Basic Computer Vocab</a:t>
            </a:r>
            <a:endParaRPr/>
          </a:p>
        </p:txBody>
      </p:sp>
      <p:graphicFrame>
        <p:nvGraphicFramePr>
          <p:cNvPr id="62" name="Google Shape;62;p14"/>
          <p:cNvGraphicFramePr/>
          <p:nvPr/>
        </p:nvGraphicFramePr>
        <p:xfrm>
          <a:off x="311700" y="1206100"/>
          <a:ext cx="3000000" cy="3000000"/>
        </p:xfrm>
        <a:graphic>
          <a:graphicData uri="http://schemas.openxmlformats.org/drawingml/2006/table">
            <a:tbl>
              <a:tblPr>
                <a:noFill/>
                <a:tableStyleId>{8D0AE246-EE5B-4FE4-8123-A1D33EE34274}</a:tableStyleId>
              </a:tblPr>
              <a:tblGrid>
                <a:gridCol w="989700"/>
                <a:gridCol w="6249300"/>
              </a:tblGrid>
              <a:tr h="744975">
                <a:tc>
                  <a:txBody>
                    <a:bodyPr/>
                    <a:lstStyle/>
                    <a:p>
                      <a:pPr indent="0" lvl="0" marL="0" rtl="0" algn="l">
                        <a:lnSpc>
                          <a:spcPct val="200000"/>
                        </a:lnSpc>
                        <a:spcBef>
                          <a:spcPts val="0"/>
                        </a:spcBef>
                        <a:spcAft>
                          <a:spcPts val="0"/>
                        </a:spcAft>
                        <a:buNone/>
                      </a:pPr>
                      <a:r>
                        <a:rPr b="1" lang="en" u="sng">
                          <a:solidFill>
                            <a:schemeClr val="dk1"/>
                          </a:solidFill>
                        </a:rPr>
                        <a:t>Bit</a:t>
                      </a:r>
                      <a:r>
                        <a:rPr lang="en">
                          <a:solidFill>
                            <a:schemeClr val="dk1"/>
                          </a:solidFill>
                        </a:rPr>
                        <a:t> - </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a:t>Smallest measurement of computer data</a:t>
                      </a:r>
                      <a:endParaRPr/>
                    </a:p>
                    <a:p>
                      <a:pPr indent="0" lvl="0" marL="0" rtl="0" algn="l">
                        <a:spcBef>
                          <a:spcPts val="0"/>
                        </a:spcBef>
                        <a:spcAft>
                          <a:spcPts val="0"/>
                        </a:spcAft>
                        <a:buNone/>
                      </a:pPr>
                      <a:r>
                        <a:rPr lang="en"/>
                        <a:t>*Measured by a 0 or 1 which is indicated as “on” (1) and “off” (0)</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616775">
                <a:tc>
                  <a:txBody>
                    <a:bodyPr/>
                    <a:lstStyle/>
                    <a:p>
                      <a:pPr indent="0" lvl="0" marL="0" rtl="0" algn="l">
                        <a:lnSpc>
                          <a:spcPct val="200000"/>
                        </a:lnSpc>
                        <a:spcBef>
                          <a:spcPts val="0"/>
                        </a:spcBef>
                        <a:spcAft>
                          <a:spcPts val="0"/>
                        </a:spcAft>
                        <a:buNone/>
                      </a:pPr>
                      <a:r>
                        <a:rPr b="1" lang="en" u="sng">
                          <a:solidFill>
                            <a:schemeClr val="dk1"/>
                          </a:solidFill>
                        </a:rPr>
                        <a:t>Byte</a:t>
                      </a:r>
                      <a:r>
                        <a:rPr lang="en">
                          <a:solidFill>
                            <a:schemeClr val="dk1"/>
                          </a:solidFill>
                        </a:rPr>
                        <a:t> -</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a:t>C</a:t>
                      </a:r>
                      <a:r>
                        <a:rPr lang="en"/>
                        <a:t>ollection of 8 bits, the basic unit of data</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744975">
                <a:tc>
                  <a:txBody>
                    <a:bodyPr/>
                    <a:lstStyle/>
                    <a:p>
                      <a:pPr indent="0" lvl="0" marL="0" rtl="0" algn="l">
                        <a:lnSpc>
                          <a:spcPct val="200000"/>
                        </a:lnSpc>
                        <a:spcBef>
                          <a:spcPts val="0"/>
                        </a:spcBef>
                        <a:spcAft>
                          <a:spcPts val="0"/>
                        </a:spcAft>
                        <a:buNone/>
                      </a:pPr>
                      <a:r>
                        <a:rPr b="1" lang="en" u="sng">
                          <a:solidFill>
                            <a:schemeClr val="dk1"/>
                          </a:solidFill>
                        </a:rPr>
                        <a:t>Hertz</a:t>
                      </a:r>
                      <a:r>
                        <a:rPr lang="en">
                          <a:solidFill>
                            <a:schemeClr val="dk1"/>
                          </a:solidFill>
                        </a:rPr>
                        <a:t> - </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a:t>Unit used to measure hardware speed</a:t>
                      </a:r>
                      <a:endParaRPr/>
                    </a:p>
                    <a:p>
                      <a:pPr indent="0" lvl="0" marL="0" rtl="0" algn="l">
                        <a:spcBef>
                          <a:spcPts val="0"/>
                        </a:spcBef>
                        <a:spcAft>
                          <a:spcPts val="0"/>
                        </a:spcAft>
                        <a:buNone/>
                      </a:pPr>
                      <a:r>
                        <a:rPr lang="en"/>
                        <a:t>* </a:t>
                      </a:r>
                      <a:r>
                        <a:rPr lang="en"/>
                        <a:t>1 Hertz is one cycle per second</a:t>
                      </a:r>
                      <a:endParaRPr/>
                    </a:p>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660975">
                <a:tc>
                  <a:txBody>
                    <a:bodyPr/>
                    <a:lstStyle/>
                    <a:p>
                      <a:pPr indent="0" lvl="0" marL="0" rtl="0" algn="l">
                        <a:lnSpc>
                          <a:spcPct val="100000"/>
                        </a:lnSpc>
                        <a:spcBef>
                          <a:spcPts val="0"/>
                        </a:spcBef>
                        <a:spcAft>
                          <a:spcPts val="0"/>
                        </a:spcAft>
                        <a:buNone/>
                      </a:pPr>
                      <a:r>
                        <a:rPr b="1" lang="en" u="sng">
                          <a:solidFill>
                            <a:schemeClr val="dk1"/>
                          </a:solidFill>
                        </a:rPr>
                        <a:t>Refresh Rate</a:t>
                      </a:r>
                      <a:r>
                        <a:rPr lang="en">
                          <a:solidFill>
                            <a:schemeClr val="dk1"/>
                          </a:solidFill>
                        </a:rPr>
                        <a:t>-</a:t>
                      </a:r>
                      <a:endParaRPr>
                        <a:solidFill>
                          <a:schemeClr val="dk1"/>
                        </a:solidFill>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a:t>Number of times a new frame/image is shown on screen</a:t>
                      </a:r>
                      <a:endParaRPr/>
                    </a:p>
                    <a:p>
                      <a:pPr indent="0" lvl="0" marL="0" rtl="0" algn="l">
                        <a:spcBef>
                          <a:spcPts val="0"/>
                        </a:spcBef>
                        <a:spcAft>
                          <a:spcPts val="0"/>
                        </a:spcAft>
                        <a:buNone/>
                      </a:pPr>
                      <a:r>
                        <a:rPr lang="en">
                          <a:solidFill>
                            <a:schemeClr val="dk1"/>
                          </a:solidFill>
                        </a:rPr>
                        <a:t>*A 24Hz TV/monitor displays 24 new images per second.</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(Really fast slideshow!)</a:t>
                      </a:r>
                      <a:endParaRPr>
                        <a:solidFill>
                          <a:schemeClr val="dk1"/>
                        </a:solidFill>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pic>
        <p:nvPicPr>
          <p:cNvPr id="63" name="Google Shape;63;p14"/>
          <p:cNvPicPr preferRelativeResize="0"/>
          <p:nvPr/>
        </p:nvPicPr>
        <p:blipFill rotWithShape="1">
          <a:blip r:embed="rId3">
            <a:alphaModFix/>
          </a:blip>
          <a:srcRect b="15361" l="0" r="0" t="0"/>
          <a:stretch/>
        </p:blipFill>
        <p:spPr>
          <a:xfrm>
            <a:off x="6248550" y="2871575"/>
            <a:ext cx="2895450" cy="1377825"/>
          </a:xfrm>
          <a:prstGeom prst="rect">
            <a:avLst/>
          </a:prstGeom>
          <a:noFill/>
          <a:ln>
            <a:noFill/>
          </a:ln>
          <a:effectLst>
            <a:outerShdw blurRad="57150" rotWithShape="0" algn="bl" dir="5400000" dist="19050">
              <a:srgbClr val="000000">
                <a:alpha val="50000"/>
              </a:srgbClr>
            </a:outerShdw>
            <a:reflection blurRad="0" dir="5400000" dist="38100" endA="0" endPos="30000" fadeDir="5400012" kx="0" rotWithShape="0" algn="bl" stPos="0" sy="-100000" ky="0"/>
          </a:effectLst>
        </p:spPr>
      </p:pic>
      <p:pic>
        <p:nvPicPr>
          <p:cNvPr id="64" name="Google Shape;64;p14"/>
          <p:cNvPicPr preferRelativeResize="0"/>
          <p:nvPr/>
        </p:nvPicPr>
        <p:blipFill rotWithShape="1">
          <a:blip r:embed="rId4">
            <a:alphaModFix/>
          </a:blip>
          <a:srcRect b="4607" l="0" r="0" t="0"/>
          <a:stretch/>
        </p:blipFill>
        <p:spPr>
          <a:xfrm>
            <a:off x="6791025" y="0"/>
            <a:ext cx="2352975" cy="2244625"/>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9D9"/>
        </a:solidFill>
      </p:bgPr>
    </p:bg>
    <p:spTree>
      <p:nvGrpSpPr>
        <p:cNvPr id="68" name="Shape 68"/>
        <p:cNvGrpSpPr/>
        <p:nvPr/>
      </p:nvGrpSpPr>
      <p:grpSpPr>
        <a:xfrm>
          <a:off x="0" y="0"/>
          <a:ext cx="0" cy="0"/>
          <a:chOff x="0" y="0"/>
          <a:chExt cx="0" cy="0"/>
        </a:xfrm>
      </p:grpSpPr>
      <p:sp>
        <p:nvSpPr>
          <p:cNvPr id="69" name="Google Shape;69;p1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Common </a:t>
            </a:r>
            <a:r>
              <a:rPr lang="en"/>
              <a:t>Computer Unit Prefixes</a:t>
            </a:r>
            <a:endParaRPr/>
          </a:p>
        </p:txBody>
      </p:sp>
      <p:graphicFrame>
        <p:nvGraphicFramePr>
          <p:cNvPr id="70" name="Google Shape;70;p15"/>
          <p:cNvGraphicFramePr/>
          <p:nvPr/>
        </p:nvGraphicFramePr>
        <p:xfrm>
          <a:off x="311700" y="1206100"/>
          <a:ext cx="3000000" cy="3000000"/>
        </p:xfrm>
        <a:graphic>
          <a:graphicData uri="http://schemas.openxmlformats.org/drawingml/2006/table">
            <a:tbl>
              <a:tblPr>
                <a:noFill/>
                <a:tableStyleId>{8D0AE246-EE5B-4FE4-8123-A1D33EE34274}</a:tableStyleId>
              </a:tblPr>
              <a:tblGrid>
                <a:gridCol w="1080100"/>
                <a:gridCol w="6158900"/>
              </a:tblGrid>
              <a:tr h="504650">
                <a:tc>
                  <a:txBody>
                    <a:bodyPr/>
                    <a:lstStyle/>
                    <a:p>
                      <a:pPr indent="0" lvl="0" marL="0" rtl="0" algn="l">
                        <a:lnSpc>
                          <a:spcPct val="200000"/>
                        </a:lnSpc>
                        <a:spcBef>
                          <a:spcPts val="0"/>
                        </a:spcBef>
                        <a:spcAft>
                          <a:spcPts val="0"/>
                        </a:spcAft>
                        <a:buNone/>
                      </a:pPr>
                      <a:r>
                        <a:rPr b="1" lang="en" sz="1800" u="sng">
                          <a:solidFill>
                            <a:schemeClr val="dk1"/>
                          </a:solidFill>
                        </a:rPr>
                        <a:t>Kilo</a:t>
                      </a:r>
                      <a:r>
                        <a:rPr lang="en" sz="1800">
                          <a:solidFill>
                            <a:schemeClr val="dk1"/>
                          </a:solidFill>
                        </a:rPr>
                        <a:t> - </a:t>
                      </a:r>
                      <a:endParaRPr sz="1800"/>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800"/>
                        <a:t>One </a:t>
                      </a:r>
                      <a:r>
                        <a:rPr b="1" lang="en" sz="1800"/>
                        <a:t>thousand</a:t>
                      </a:r>
                      <a:r>
                        <a:rPr lang="en" sz="1800"/>
                        <a:t> units</a:t>
                      </a:r>
                      <a:endParaRPr sz="1800"/>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504650">
                <a:tc>
                  <a:txBody>
                    <a:bodyPr/>
                    <a:lstStyle/>
                    <a:p>
                      <a:pPr indent="0" lvl="0" marL="0" rtl="0" algn="l">
                        <a:lnSpc>
                          <a:spcPct val="200000"/>
                        </a:lnSpc>
                        <a:spcBef>
                          <a:spcPts val="0"/>
                        </a:spcBef>
                        <a:spcAft>
                          <a:spcPts val="0"/>
                        </a:spcAft>
                        <a:buNone/>
                      </a:pPr>
                      <a:r>
                        <a:rPr b="1" lang="en" sz="1800" u="sng">
                          <a:solidFill>
                            <a:schemeClr val="dk1"/>
                          </a:solidFill>
                        </a:rPr>
                        <a:t>Mega</a:t>
                      </a:r>
                      <a:r>
                        <a:rPr lang="en" sz="1800">
                          <a:solidFill>
                            <a:schemeClr val="dk1"/>
                          </a:solidFill>
                        </a:rPr>
                        <a:t> - </a:t>
                      </a:r>
                      <a:endParaRPr sz="1800"/>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800"/>
                        <a:t>One </a:t>
                      </a:r>
                      <a:r>
                        <a:rPr b="1" lang="en" sz="1800"/>
                        <a:t>million</a:t>
                      </a:r>
                      <a:r>
                        <a:rPr lang="en" sz="1800"/>
                        <a:t> units</a:t>
                      </a:r>
                      <a:endParaRPr sz="1800"/>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504650">
                <a:tc>
                  <a:txBody>
                    <a:bodyPr/>
                    <a:lstStyle/>
                    <a:p>
                      <a:pPr indent="0" lvl="0" marL="0" rtl="0" algn="l">
                        <a:lnSpc>
                          <a:spcPct val="200000"/>
                        </a:lnSpc>
                        <a:spcBef>
                          <a:spcPts val="0"/>
                        </a:spcBef>
                        <a:spcAft>
                          <a:spcPts val="0"/>
                        </a:spcAft>
                        <a:buNone/>
                      </a:pPr>
                      <a:r>
                        <a:rPr b="1" lang="en" sz="1800" u="sng">
                          <a:solidFill>
                            <a:schemeClr val="dk1"/>
                          </a:solidFill>
                        </a:rPr>
                        <a:t>Giga</a:t>
                      </a:r>
                      <a:r>
                        <a:rPr lang="en" sz="1800">
                          <a:solidFill>
                            <a:schemeClr val="dk1"/>
                          </a:solidFill>
                        </a:rPr>
                        <a:t> - </a:t>
                      </a:r>
                      <a:endParaRPr sz="1800"/>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800"/>
                        <a:t>One </a:t>
                      </a:r>
                      <a:r>
                        <a:rPr b="1" lang="en" sz="1800"/>
                        <a:t>billion</a:t>
                      </a:r>
                      <a:r>
                        <a:rPr lang="en" sz="1800"/>
                        <a:t> units</a:t>
                      </a:r>
                      <a:endParaRPr sz="1800"/>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504650">
                <a:tc>
                  <a:txBody>
                    <a:bodyPr/>
                    <a:lstStyle/>
                    <a:p>
                      <a:pPr indent="0" lvl="0" marL="0" rtl="0" algn="l">
                        <a:lnSpc>
                          <a:spcPct val="200000"/>
                        </a:lnSpc>
                        <a:spcBef>
                          <a:spcPts val="0"/>
                        </a:spcBef>
                        <a:spcAft>
                          <a:spcPts val="0"/>
                        </a:spcAft>
                        <a:buNone/>
                      </a:pPr>
                      <a:r>
                        <a:rPr b="1" lang="en" sz="1800" u="sng">
                          <a:solidFill>
                            <a:schemeClr val="dk1"/>
                          </a:solidFill>
                        </a:rPr>
                        <a:t>Tera</a:t>
                      </a:r>
                      <a:r>
                        <a:rPr lang="en" sz="1800">
                          <a:solidFill>
                            <a:schemeClr val="dk1"/>
                          </a:solidFill>
                        </a:rPr>
                        <a:t> - </a:t>
                      </a:r>
                      <a:endParaRPr sz="1800"/>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800"/>
                        <a:t>One </a:t>
                      </a:r>
                      <a:r>
                        <a:rPr b="1" lang="en" sz="1800"/>
                        <a:t>trillion</a:t>
                      </a:r>
                      <a:r>
                        <a:rPr lang="en" sz="1800"/>
                        <a:t> units</a:t>
                      </a:r>
                      <a:endParaRPr sz="1800"/>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pic>
        <p:nvPicPr>
          <p:cNvPr id="71" name="Google Shape;71;p15"/>
          <p:cNvPicPr preferRelativeResize="0"/>
          <p:nvPr/>
        </p:nvPicPr>
        <p:blipFill rotWithShape="1">
          <a:blip r:embed="rId3">
            <a:alphaModFix/>
          </a:blip>
          <a:srcRect b="18590" l="51364" r="0" t="11439"/>
          <a:stretch/>
        </p:blipFill>
        <p:spPr>
          <a:xfrm>
            <a:off x="6028175" y="2179950"/>
            <a:ext cx="2943473" cy="2826577"/>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5" name="Shape 75"/>
        <p:cNvGrpSpPr/>
        <p:nvPr/>
      </p:nvGrpSpPr>
      <p:grpSpPr>
        <a:xfrm>
          <a:off x="0" y="0"/>
          <a:ext cx="0" cy="0"/>
          <a:chOff x="0" y="0"/>
          <a:chExt cx="0" cy="0"/>
        </a:xfrm>
      </p:grpSpPr>
      <p:sp>
        <p:nvSpPr>
          <p:cNvPr id="76" name="Google Shape;76;p16"/>
          <p:cNvSpPr txBox="1"/>
          <p:nvPr>
            <p:ph type="title"/>
          </p:nvPr>
        </p:nvSpPr>
        <p:spPr>
          <a:xfrm>
            <a:off x="311700" y="373575"/>
            <a:ext cx="8520600" cy="572700"/>
          </a:xfrm>
          <a:prstGeom prst="rect">
            <a:avLst/>
          </a:prstGeom>
          <a:solidFill>
            <a:srgbClr val="434343"/>
          </a:solidFill>
          <a:ln cap="flat" cmpd="sng" w="9525">
            <a:solidFill>
              <a:srgbClr val="207232"/>
            </a:solidFill>
            <a:prstDash val="solid"/>
            <a:round/>
            <a:headEnd len="sm" w="sm" type="none"/>
            <a:tailEnd len="sm" w="sm" type="none"/>
          </a:ln>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rPr>
              <a:t>Conversion</a:t>
            </a:r>
            <a:r>
              <a:rPr lang="en">
                <a:solidFill>
                  <a:schemeClr val="lt1"/>
                </a:solidFill>
              </a:rPr>
              <a:t> Table</a:t>
            </a:r>
            <a:endParaRPr>
              <a:solidFill>
                <a:schemeClr val="lt1"/>
              </a:solidFill>
            </a:endParaRPr>
          </a:p>
        </p:txBody>
      </p:sp>
      <p:graphicFrame>
        <p:nvGraphicFramePr>
          <p:cNvPr id="77" name="Google Shape;77;p16"/>
          <p:cNvGraphicFramePr/>
          <p:nvPr/>
        </p:nvGraphicFramePr>
        <p:xfrm>
          <a:off x="311700" y="1394000"/>
          <a:ext cx="3000000" cy="3000000"/>
        </p:xfrm>
        <a:graphic>
          <a:graphicData uri="http://schemas.openxmlformats.org/drawingml/2006/table">
            <a:tbl>
              <a:tblPr>
                <a:noFill/>
                <a:tableStyleId>{8D0AE246-EE5B-4FE4-8123-A1D33EE34274}</a:tableStyleId>
              </a:tblPr>
              <a:tblGrid>
                <a:gridCol w="1571075"/>
                <a:gridCol w="2492775"/>
              </a:tblGrid>
              <a:tr h="647725">
                <a:tc>
                  <a:txBody>
                    <a:bodyPr/>
                    <a:lstStyle/>
                    <a:p>
                      <a:pPr indent="0" lvl="0" marL="0" rtl="0" algn="l">
                        <a:spcBef>
                          <a:spcPts val="0"/>
                        </a:spcBef>
                        <a:spcAft>
                          <a:spcPts val="0"/>
                        </a:spcAft>
                        <a:buNone/>
                      </a:pPr>
                      <a:r>
                        <a:rPr lang="en">
                          <a:solidFill>
                            <a:schemeClr val="lt1"/>
                          </a:solidFill>
                        </a:rPr>
                        <a:t>1024 Bytes</a:t>
                      </a:r>
                      <a:endParaRPr>
                        <a:solidFill>
                          <a:schemeClr val="lt1"/>
                        </a:solidFill>
                      </a:endParaRPr>
                    </a:p>
                  </a:txBody>
                  <a:tcPr marT="91425" marB="91425" marR="91425" marL="91425">
                    <a:lnL cap="flat" cmpd="sng" w="9525">
                      <a:solidFill>
                        <a:srgbClr val="207232"/>
                      </a:solidFill>
                      <a:prstDash val="solid"/>
                      <a:round/>
                      <a:headEnd len="sm" w="sm" type="none"/>
                      <a:tailEnd len="sm" w="sm" type="none"/>
                    </a:lnL>
                    <a:lnR cap="flat" cmpd="sng" w="9525">
                      <a:solidFill>
                        <a:srgbClr val="207232"/>
                      </a:solidFill>
                      <a:prstDash val="solid"/>
                      <a:round/>
                      <a:headEnd len="sm" w="sm" type="none"/>
                      <a:tailEnd len="sm" w="sm" type="none"/>
                    </a:lnR>
                    <a:lnT cap="flat" cmpd="sng" w="9525">
                      <a:solidFill>
                        <a:srgbClr val="207232"/>
                      </a:solidFill>
                      <a:prstDash val="solid"/>
                      <a:round/>
                      <a:headEnd len="sm" w="sm" type="none"/>
                      <a:tailEnd len="sm" w="sm" type="none"/>
                    </a:lnT>
                    <a:lnB cap="flat" cmpd="sng" w="9525">
                      <a:solidFill>
                        <a:srgbClr val="207232"/>
                      </a:solidFill>
                      <a:prstDash val="solid"/>
                      <a:round/>
                      <a:headEnd len="sm" w="sm" type="none"/>
                      <a:tailEnd len="sm" w="sm" type="none"/>
                    </a:lnB>
                    <a:solidFill>
                      <a:srgbClr val="434343"/>
                    </a:solidFill>
                  </a:tcPr>
                </a:tc>
                <a:tc>
                  <a:txBody>
                    <a:bodyPr/>
                    <a:lstStyle/>
                    <a:p>
                      <a:pPr indent="0" lvl="0" marL="0" rtl="0" algn="l">
                        <a:spcBef>
                          <a:spcPts val="0"/>
                        </a:spcBef>
                        <a:spcAft>
                          <a:spcPts val="0"/>
                        </a:spcAft>
                        <a:buNone/>
                      </a:pPr>
                      <a:r>
                        <a:rPr lang="en">
                          <a:solidFill>
                            <a:schemeClr val="lt1"/>
                          </a:solidFill>
                        </a:rPr>
                        <a:t>= 1 Kilobyte (KB)</a:t>
                      </a:r>
                      <a:endParaRPr>
                        <a:solidFill>
                          <a:schemeClr val="lt1"/>
                        </a:solidFill>
                      </a:endParaRPr>
                    </a:p>
                  </a:txBody>
                  <a:tcPr marT="91425" marB="91425" marR="91425" marL="91425">
                    <a:lnL cap="flat" cmpd="sng" w="9525">
                      <a:solidFill>
                        <a:srgbClr val="207232"/>
                      </a:solidFill>
                      <a:prstDash val="solid"/>
                      <a:round/>
                      <a:headEnd len="sm" w="sm" type="none"/>
                      <a:tailEnd len="sm" w="sm" type="none"/>
                    </a:lnL>
                    <a:lnR cap="flat" cmpd="sng" w="9525">
                      <a:solidFill>
                        <a:srgbClr val="207232"/>
                      </a:solidFill>
                      <a:prstDash val="solid"/>
                      <a:round/>
                      <a:headEnd len="sm" w="sm" type="none"/>
                      <a:tailEnd len="sm" w="sm" type="none"/>
                    </a:lnR>
                    <a:lnT cap="flat" cmpd="sng" w="9525">
                      <a:solidFill>
                        <a:srgbClr val="207232"/>
                      </a:solidFill>
                      <a:prstDash val="solid"/>
                      <a:round/>
                      <a:headEnd len="sm" w="sm" type="none"/>
                      <a:tailEnd len="sm" w="sm" type="none"/>
                    </a:lnT>
                    <a:lnB cap="flat" cmpd="sng" w="9525">
                      <a:solidFill>
                        <a:srgbClr val="207232"/>
                      </a:solidFill>
                      <a:prstDash val="solid"/>
                      <a:round/>
                      <a:headEnd len="sm" w="sm" type="none"/>
                      <a:tailEnd len="sm" w="sm" type="none"/>
                    </a:lnB>
                    <a:solidFill>
                      <a:srgbClr val="434343"/>
                    </a:solidFill>
                  </a:tcPr>
                </a:tc>
              </a:tr>
              <a:tr h="528750">
                <a:tc>
                  <a:txBody>
                    <a:bodyPr/>
                    <a:lstStyle/>
                    <a:p>
                      <a:pPr indent="0" lvl="0" marL="0" rtl="0" algn="l">
                        <a:spcBef>
                          <a:spcPts val="0"/>
                        </a:spcBef>
                        <a:spcAft>
                          <a:spcPts val="0"/>
                        </a:spcAft>
                        <a:buNone/>
                      </a:pPr>
                      <a:r>
                        <a:rPr lang="en">
                          <a:solidFill>
                            <a:schemeClr val="lt1"/>
                          </a:solidFill>
                        </a:rPr>
                        <a:t>1024 KB</a:t>
                      </a:r>
                      <a:endParaRPr>
                        <a:solidFill>
                          <a:schemeClr val="lt1"/>
                        </a:solidFill>
                      </a:endParaRPr>
                    </a:p>
                  </a:txBody>
                  <a:tcPr marT="91425" marB="91425" marR="91425" marL="91425">
                    <a:lnL cap="flat" cmpd="sng" w="9525">
                      <a:solidFill>
                        <a:srgbClr val="207232"/>
                      </a:solidFill>
                      <a:prstDash val="solid"/>
                      <a:round/>
                      <a:headEnd len="sm" w="sm" type="none"/>
                      <a:tailEnd len="sm" w="sm" type="none"/>
                    </a:lnL>
                    <a:lnR cap="flat" cmpd="sng" w="9525">
                      <a:solidFill>
                        <a:srgbClr val="207232"/>
                      </a:solidFill>
                      <a:prstDash val="solid"/>
                      <a:round/>
                      <a:headEnd len="sm" w="sm" type="none"/>
                      <a:tailEnd len="sm" w="sm" type="none"/>
                    </a:lnR>
                    <a:lnT cap="flat" cmpd="sng" w="9525">
                      <a:solidFill>
                        <a:srgbClr val="207232"/>
                      </a:solidFill>
                      <a:prstDash val="solid"/>
                      <a:round/>
                      <a:headEnd len="sm" w="sm" type="none"/>
                      <a:tailEnd len="sm" w="sm" type="none"/>
                    </a:lnT>
                    <a:lnB cap="flat" cmpd="sng" w="9525">
                      <a:solidFill>
                        <a:srgbClr val="207232"/>
                      </a:solidFill>
                      <a:prstDash val="solid"/>
                      <a:round/>
                      <a:headEnd len="sm" w="sm" type="none"/>
                      <a:tailEnd len="sm" w="sm" type="none"/>
                    </a:lnB>
                    <a:solidFill>
                      <a:srgbClr val="434343"/>
                    </a:solidFill>
                  </a:tcPr>
                </a:tc>
                <a:tc>
                  <a:txBody>
                    <a:bodyPr/>
                    <a:lstStyle/>
                    <a:p>
                      <a:pPr indent="0" lvl="0" marL="0" rtl="0" algn="l">
                        <a:spcBef>
                          <a:spcPts val="0"/>
                        </a:spcBef>
                        <a:spcAft>
                          <a:spcPts val="0"/>
                        </a:spcAft>
                        <a:buNone/>
                      </a:pPr>
                      <a:r>
                        <a:rPr lang="en">
                          <a:solidFill>
                            <a:schemeClr val="lt1"/>
                          </a:solidFill>
                        </a:rPr>
                        <a:t>= 1 Megabyte (MB)</a:t>
                      </a:r>
                      <a:endParaRPr>
                        <a:solidFill>
                          <a:schemeClr val="lt1"/>
                        </a:solidFill>
                      </a:endParaRPr>
                    </a:p>
                  </a:txBody>
                  <a:tcPr marT="91425" marB="91425" marR="91425" marL="91425">
                    <a:lnL cap="flat" cmpd="sng" w="9525">
                      <a:solidFill>
                        <a:srgbClr val="207232"/>
                      </a:solidFill>
                      <a:prstDash val="solid"/>
                      <a:round/>
                      <a:headEnd len="sm" w="sm" type="none"/>
                      <a:tailEnd len="sm" w="sm" type="none"/>
                    </a:lnL>
                    <a:lnR cap="flat" cmpd="sng" w="9525">
                      <a:solidFill>
                        <a:srgbClr val="207232"/>
                      </a:solidFill>
                      <a:prstDash val="solid"/>
                      <a:round/>
                      <a:headEnd len="sm" w="sm" type="none"/>
                      <a:tailEnd len="sm" w="sm" type="none"/>
                    </a:lnR>
                    <a:lnT cap="flat" cmpd="sng" w="9525">
                      <a:solidFill>
                        <a:srgbClr val="207232"/>
                      </a:solidFill>
                      <a:prstDash val="solid"/>
                      <a:round/>
                      <a:headEnd len="sm" w="sm" type="none"/>
                      <a:tailEnd len="sm" w="sm" type="none"/>
                    </a:lnT>
                    <a:lnB cap="flat" cmpd="sng" w="9525">
                      <a:solidFill>
                        <a:srgbClr val="207232"/>
                      </a:solidFill>
                      <a:prstDash val="solid"/>
                      <a:round/>
                      <a:headEnd len="sm" w="sm" type="none"/>
                      <a:tailEnd len="sm" w="sm" type="none"/>
                    </a:lnB>
                    <a:solidFill>
                      <a:srgbClr val="434343"/>
                    </a:solidFill>
                  </a:tcPr>
                </a:tc>
              </a:tr>
              <a:tr h="528750">
                <a:tc>
                  <a:txBody>
                    <a:bodyPr/>
                    <a:lstStyle/>
                    <a:p>
                      <a:pPr indent="0" lvl="0" marL="0" rtl="0" algn="l">
                        <a:spcBef>
                          <a:spcPts val="0"/>
                        </a:spcBef>
                        <a:spcAft>
                          <a:spcPts val="0"/>
                        </a:spcAft>
                        <a:buNone/>
                      </a:pPr>
                      <a:r>
                        <a:rPr lang="en">
                          <a:solidFill>
                            <a:schemeClr val="lt1"/>
                          </a:solidFill>
                        </a:rPr>
                        <a:t>1024 MB</a:t>
                      </a:r>
                      <a:endParaRPr>
                        <a:solidFill>
                          <a:schemeClr val="lt1"/>
                        </a:solidFill>
                      </a:endParaRPr>
                    </a:p>
                  </a:txBody>
                  <a:tcPr marT="91425" marB="91425" marR="91425" marL="91425">
                    <a:lnL cap="flat" cmpd="sng" w="9525">
                      <a:solidFill>
                        <a:srgbClr val="207232"/>
                      </a:solidFill>
                      <a:prstDash val="solid"/>
                      <a:round/>
                      <a:headEnd len="sm" w="sm" type="none"/>
                      <a:tailEnd len="sm" w="sm" type="none"/>
                    </a:lnL>
                    <a:lnR cap="flat" cmpd="sng" w="9525">
                      <a:solidFill>
                        <a:srgbClr val="207232"/>
                      </a:solidFill>
                      <a:prstDash val="solid"/>
                      <a:round/>
                      <a:headEnd len="sm" w="sm" type="none"/>
                      <a:tailEnd len="sm" w="sm" type="none"/>
                    </a:lnR>
                    <a:lnT cap="flat" cmpd="sng" w="9525">
                      <a:solidFill>
                        <a:srgbClr val="207232"/>
                      </a:solidFill>
                      <a:prstDash val="solid"/>
                      <a:round/>
                      <a:headEnd len="sm" w="sm" type="none"/>
                      <a:tailEnd len="sm" w="sm" type="none"/>
                    </a:lnT>
                    <a:lnB cap="flat" cmpd="sng" w="9525">
                      <a:solidFill>
                        <a:srgbClr val="207232"/>
                      </a:solidFill>
                      <a:prstDash val="solid"/>
                      <a:round/>
                      <a:headEnd len="sm" w="sm" type="none"/>
                      <a:tailEnd len="sm" w="sm" type="none"/>
                    </a:lnB>
                    <a:solidFill>
                      <a:srgbClr val="434343"/>
                    </a:solidFill>
                  </a:tcPr>
                </a:tc>
                <a:tc>
                  <a:txBody>
                    <a:bodyPr/>
                    <a:lstStyle/>
                    <a:p>
                      <a:pPr indent="0" lvl="0" marL="0" rtl="0" algn="l">
                        <a:spcBef>
                          <a:spcPts val="0"/>
                        </a:spcBef>
                        <a:spcAft>
                          <a:spcPts val="0"/>
                        </a:spcAft>
                        <a:buNone/>
                      </a:pPr>
                      <a:r>
                        <a:rPr lang="en">
                          <a:solidFill>
                            <a:schemeClr val="lt1"/>
                          </a:solidFill>
                        </a:rPr>
                        <a:t>= 1 Gigabyte (GB)</a:t>
                      </a:r>
                      <a:endParaRPr>
                        <a:solidFill>
                          <a:schemeClr val="lt1"/>
                        </a:solidFill>
                      </a:endParaRPr>
                    </a:p>
                  </a:txBody>
                  <a:tcPr marT="91425" marB="91425" marR="91425" marL="91425">
                    <a:lnL cap="flat" cmpd="sng" w="9525">
                      <a:solidFill>
                        <a:srgbClr val="207232"/>
                      </a:solidFill>
                      <a:prstDash val="solid"/>
                      <a:round/>
                      <a:headEnd len="sm" w="sm" type="none"/>
                      <a:tailEnd len="sm" w="sm" type="none"/>
                    </a:lnL>
                    <a:lnR cap="flat" cmpd="sng" w="9525">
                      <a:solidFill>
                        <a:srgbClr val="207232"/>
                      </a:solidFill>
                      <a:prstDash val="solid"/>
                      <a:round/>
                      <a:headEnd len="sm" w="sm" type="none"/>
                      <a:tailEnd len="sm" w="sm" type="none"/>
                    </a:lnR>
                    <a:lnT cap="flat" cmpd="sng" w="9525">
                      <a:solidFill>
                        <a:srgbClr val="207232"/>
                      </a:solidFill>
                      <a:prstDash val="solid"/>
                      <a:round/>
                      <a:headEnd len="sm" w="sm" type="none"/>
                      <a:tailEnd len="sm" w="sm" type="none"/>
                    </a:lnT>
                    <a:lnB cap="flat" cmpd="sng" w="9525">
                      <a:solidFill>
                        <a:srgbClr val="207232"/>
                      </a:solidFill>
                      <a:prstDash val="solid"/>
                      <a:round/>
                      <a:headEnd len="sm" w="sm" type="none"/>
                      <a:tailEnd len="sm" w="sm" type="none"/>
                    </a:lnB>
                    <a:solidFill>
                      <a:srgbClr val="434343"/>
                    </a:solidFill>
                  </a:tcPr>
                </a:tc>
              </a:tr>
              <a:tr h="805975">
                <a:tc>
                  <a:txBody>
                    <a:bodyPr/>
                    <a:lstStyle/>
                    <a:p>
                      <a:pPr indent="0" lvl="0" marL="0" rtl="0" algn="l">
                        <a:spcBef>
                          <a:spcPts val="0"/>
                        </a:spcBef>
                        <a:spcAft>
                          <a:spcPts val="0"/>
                        </a:spcAft>
                        <a:buNone/>
                      </a:pPr>
                      <a:r>
                        <a:rPr lang="en">
                          <a:solidFill>
                            <a:schemeClr val="lt1"/>
                          </a:solidFill>
                        </a:rPr>
                        <a:t>1024 GB</a:t>
                      </a:r>
                      <a:endParaRPr>
                        <a:solidFill>
                          <a:schemeClr val="lt1"/>
                        </a:solidFill>
                      </a:endParaRPr>
                    </a:p>
                  </a:txBody>
                  <a:tcPr marT="91425" marB="91425" marR="91425" marL="91425">
                    <a:lnL cap="flat" cmpd="sng" w="9525">
                      <a:solidFill>
                        <a:srgbClr val="207232"/>
                      </a:solidFill>
                      <a:prstDash val="solid"/>
                      <a:round/>
                      <a:headEnd len="sm" w="sm" type="none"/>
                      <a:tailEnd len="sm" w="sm" type="none"/>
                    </a:lnL>
                    <a:lnR cap="flat" cmpd="sng" w="9525">
                      <a:solidFill>
                        <a:srgbClr val="207232"/>
                      </a:solidFill>
                      <a:prstDash val="solid"/>
                      <a:round/>
                      <a:headEnd len="sm" w="sm" type="none"/>
                      <a:tailEnd len="sm" w="sm" type="none"/>
                    </a:lnR>
                    <a:lnT cap="flat" cmpd="sng" w="9525">
                      <a:solidFill>
                        <a:srgbClr val="207232"/>
                      </a:solidFill>
                      <a:prstDash val="solid"/>
                      <a:round/>
                      <a:headEnd len="sm" w="sm" type="none"/>
                      <a:tailEnd len="sm" w="sm" type="none"/>
                    </a:lnT>
                    <a:lnB cap="flat" cmpd="sng" w="9525">
                      <a:solidFill>
                        <a:srgbClr val="207232"/>
                      </a:solidFill>
                      <a:prstDash val="solid"/>
                      <a:round/>
                      <a:headEnd len="sm" w="sm" type="none"/>
                      <a:tailEnd len="sm" w="sm" type="none"/>
                    </a:lnB>
                    <a:solidFill>
                      <a:srgbClr val="434343"/>
                    </a:solidFill>
                  </a:tcPr>
                </a:tc>
                <a:tc>
                  <a:txBody>
                    <a:bodyPr/>
                    <a:lstStyle/>
                    <a:p>
                      <a:pPr indent="0" lvl="0" marL="0" rtl="0" algn="l">
                        <a:spcBef>
                          <a:spcPts val="0"/>
                        </a:spcBef>
                        <a:spcAft>
                          <a:spcPts val="0"/>
                        </a:spcAft>
                        <a:buNone/>
                      </a:pPr>
                      <a:r>
                        <a:rPr lang="en">
                          <a:solidFill>
                            <a:schemeClr val="lt1"/>
                          </a:solidFill>
                        </a:rPr>
                        <a:t>= 1 Terabyte (TB)</a:t>
                      </a:r>
                      <a:endParaRPr>
                        <a:solidFill>
                          <a:schemeClr val="lt1"/>
                        </a:solidFill>
                      </a:endParaRPr>
                    </a:p>
                  </a:txBody>
                  <a:tcPr marT="91425" marB="91425" marR="91425" marL="91425">
                    <a:lnL cap="flat" cmpd="sng" w="9525">
                      <a:solidFill>
                        <a:srgbClr val="207232"/>
                      </a:solidFill>
                      <a:prstDash val="solid"/>
                      <a:round/>
                      <a:headEnd len="sm" w="sm" type="none"/>
                      <a:tailEnd len="sm" w="sm" type="none"/>
                    </a:lnL>
                    <a:lnR cap="flat" cmpd="sng" w="9525">
                      <a:solidFill>
                        <a:srgbClr val="207232"/>
                      </a:solidFill>
                      <a:prstDash val="solid"/>
                      <a:round/>
                      <a:headEnd len="sm" w="sm" type="none"/>
                      <a:tailEnd len="sm" w="sm" type="none"/>
                    </a:lnR>
                    <a:lnT cap="flat" cmpd="sng" w="9525">
                      <a:solidFill>
                        <a:srgbClr val="207232"/>
                      </a:solidFill>
                      <a:prstDash val="solid"/>
                      <a:round/>
                      <a:headEnd len="sm" w="sm" type="none"/>
                      <a:tailEnd len="sm" w="sm" type="none"/>
                    </a:lnT>
                    <a:lnB cap="flat" cmpd="sng" w="9525">
                      <a:solidFill>
                        <a:srgbClr val="207232"/>
                      </a:solidFill>
                      <a:prstDash val="solid"/>
                      <a:round/>
                      <a:headEnd len="sm" w="sm" type="none"/>
                      <a:tailEnd len="sm" w="sm" type="none"/>
                    </a:lnB>
                    <a:solidFill>
                      <a:srgbClr val="434343"/>
                    </a:solidFill>
                  </a:tcPr>
                </a:tc>
              </a:tr>
            </a:tbl>
          </a:graphicData>
        </a:graphic>
      </p:graphicFrame>
      <p:graphicFrame>
        <p:nvGraphicFramePr>
          <p:cNvPr id="78" name="Google Shape;78;p16"/>
          <p:cNvGraphicFramePr/>
          <p:nvPr/>
        </p:nvGraphicFramePr>
        <p:xfrm>
          <a:off x="4768450" y="1394000"/>
          <a:ext cx="3000000" cy="3000000"/>
        </p:xfrm>
        <a:graphic>
          <a:graphicData uri="http://schemas.openxmlformats.org/drawingml/2006/table">
            <a:tbl>
              <a:tblPr>
                <a:noFill/>
                <a:tableStyleId>{8D0AE246-EE5B-4FE4-8123-A1D33EE34274}</a:tableStyleId>
              </a:tblPr>
              <a:tblGrid>
                <a:gridCol w="1261450"/>
                <a:gridCol w="2802400"/>
              </a:tblGrid>
              <a:tr h="100000">
                <a:tc>
                  <a:txBody>
                    <a:bodyPr/>
                    <a:lstStyle/>
                    <a:p>
                      <a:pPr indent="0" lvl="0" marL="0" rtl="0" algn="l">
                        <a:spcBef>
                          <a:spcPts val="0"/>
                        </a:spcBef>
                        <a:spcAft>
                          <a:spcPts val="0"/>
                        </a:spcAft>
                        <a:buNone/>
                      </a:pPr>
                      <a:r>
                        <a:rPr lang="en">
                          <a:solidFill>
                            <a:schemeClr val="lt1"/>
                          </a:solidFill>
                        </a:rPr>
                        <a:t>1 Millihertz</a:t>
                      </a:r>
                      <a:endParaRPr>
                        <a:solidFill>
                          <a:schemeClr val="lt1"/>
                        </a:solidFill>
                      </a:endParaRPr>
                    </a:p>
                  </a:txBody>
                  <a:tcPr marT="91425" marB="91425" marR="91425" marL="91425">
                    <a:lnL cap="flat" cmpd="sng" w="9525">
                      <a:solidFill>
                        <a:srgbClr val="207232"/>
                      </a:solidFill>
                      <a:prstDash val="solid"/>
                      <a:round/>
                      <a:headEnd len="sm" w="sm" type="none"/>
                      <a:tailEnd len="sm" w="sm" type="none"/>
                    </a:lnL>
                    <a:lnR cap="flat" cmpd="sng" w="9525">
                      <a:solidFill>
                        <a:srgbClr val="207232"/>
                      </a:solidFill>
                      <a:prstDash val="solid"/>
                      <a:round/>
                      <a:headEnd len="sm" w="sm" type="none"/>
                      <a:tailEnd len="sm" w="sm" type="none"/>
                    </a:lnR>
                    <a:lnT cap="flat" cmpd="sng" w="9525">
                      <a:solidFill>
                        <a:srgbClr val="207232"/>
                      </a:solidFill>
                      <a:prstDash val="solid"/>
                      <a:round/>
                      <a:headEnd len="sm" w="sm" type="none"/>
                      <a:tailEnd len="sm" w="sm" type="none"/>
                    </a:lnT>
                    <a:lnB cap="flat" cmpd="sng" w="9525">
                      <a:solidFill>
                        <a:srgbClr val="207232"/>
                      </a:solidFill>
                      <a:prstDash val="solid"/>
                      <a:round/>
                      <a:headEnd len="sm" w="sm" type="none"/>
                      <a:tailEnd len="sm" w="sm" type="none"/>
                    </a:lnB>
                    <a:solidFill>
                      <a:srgbClr val="434343"/>
                    </a:solidFill>
                  </a:tcPr>
                </a:tc>
                <a:tc>
                  <a:txBody>
                    <a:bodyPr/>
                    <a:lstStyle/>
                    <a:p>
                      <a:pPr indent="0" lvl="0" marL="0" rtl="0" algn="l">
                        <a:spcBef>
                          <a:spcPts val="0"/>
                        </a:spcBef>
                        <a:spcAft>
                          <a:spcPts val="0"/>
                        </a:spcAft>
                        <a:buNone/>
                      </a:pPr>
                      <a:r>
                        <a:rPr lang="en">
                          <a:solidFill>
                            <a:schemeClr val="lt1"/>
                          </a:solidFill>
                        </a:rPr>
                        <a:t>= 0.001 cycles per second</a:t>
                      </a:r>
                      <a:endParaRPr>
                        <a:solidFill>
                          <a:schemeClr val="lt1"/>
                        </a:solidFill>
                      </a:endParaRPr>
                    </a:p>
                  </a:txBody>
                  <a:tcPr marT="91425" marB="91425" marR="91425" marL="91425">
                    <a:lnL cap="flat" cmpd="sng" w="9525">
                      <a:solidFill>
                        <a:srgbClr val="207232"/>
                      </a:solidFill>
                      <a:prstDash val="solid"/>
                      <a:round/>
                      <a:headEnd len="sm" w="sm" type="none"/>
                      <a:tailEnd len="sm" w="sm" type="none"/>
                    </a:lnL>
                    <a:lnR cap="flat" cmpd="sng" w="9525">
                      <a:solidFill>
                        <a:srgbClr val="207232"/>
                      </a:solidFill>
                      <a:prstDash val="solid"/>
                      <a:round/>
                      <a:headEnd len="sm" w="sm" type="none"/>
                      <a:tailEnd len="sm" w="sm" type="none"/>
                    </a:lnR>
                    <a:lnT cap="flat" cmpd="sng" w="9525">
                      <a:solidFill>
                        <a:srgbClr val="207232"/>
                      </a:solidFill>
                      <a:prstDash val="solid"/>
                      <a:round/>
                      <a:headEnd len="sm" w="sm" type="none"/>
                      <a:tailEnd len="sm" w="sm" type="none"/>
                    </a:lnT>
                    <a:lnB cap="flat" cmpd="sng" w="9525">
                      <a:solidFill>
                        <a:srgbClr val="207232"/>
                      </a:solidFill>
                      <a:prstDash val="solid"/>
                      <a:round/>
                      <a:headEnd len="sm" w="sm" type="none"/>
                      <a:tailEnd len="sm" w="sm" type="none"/>
                    </a:lnB>
                    <a:solidFill>
                      <a:srgbClr val="434343"/>
                    </a:solidFill>
                  </a:tcPr>
                </a:tc>
              </a:tr>
              <a:tr h="528750">
                <a:tc>
                  <a:txBody>
                    <a:bodyPr/>
                    <a:lstStyle/>
                    <a:p>
                      <a:pPr indent="0" lvl="0" marL="0" rtl="0" algn="l">
                        <a:spcBef>
                          <a:spcPts val="0"/>
                        </a:spcBef>
                        <a:spcAft>
                          <a:spcPts val="0"/>
                        </a:spcAft>
                        <a:buNone/>
                      </a:pPr>
                      <a:r>
                        <a:rPr lang="en">
                          <a:solidFill>
                            <a:schemeClr val="lt1"/>
                          </a:solidFill>
                        </a:rPr>
                        <a:t>1 hertz(Hz)</a:t>
                      </a:r>
                      <a:endParaRPr>
                        <a:solidFill>
                          <a:schemeClr val="lt1"/>
                        </a:solidFill>
                      </a:endParaRPr>
                    </a:p>
                  </a:txBody>
                  <a:tcPr marT="91425" marB="91425" marR="91425" marL="91425">
                    <a:lnL cap="flat" cmpd="sng" w="9525">
                      <a:solidFill>
                        <a:srgbClr val="207232"/>
                      </a:solidFill>
                      <a:prstDash val="solid"/>
                      <a:round/>
                      <a:headEnd len="sm" w="sm" type="none"/>
                      <a:tailEnd len="sm" w="sm" type="none"/>
                    </a:lnL>
                    <a:lnR cap="flat" cmpd="sng" w="9525">
                      <a:solidFill>
                        <a:srgbClr val="207232"/>
                      </a:solidFill>
                      <a:prstDash val="solid"/>
                      <a:round/>
                      <a:headEnd len="sm" w="sm" type="none"/>
                      <a:tailEnd len="sm" w="sm" type="none"/>
                    </a:lnR>
                    <a:lnT cap="flat" cmpd="sng" w="9525">
                      <a:solidFill>
                        <a:srgbClr val="207232"/>
                      </a:solidFill>
                      <a:prstDash val="solid"/>
                      <a:round/>
                      <a:headEnd len="sm" w="sm" type="none"/>
                      <a:tailEnd len="sm" w="sm" type="none"/>
                    </a:lnT>
                    <a:lnB cap="flat" cmpd="sng" w="9525">
                      <a:solidFill>
                        <a:srgbClr val="207232"/>
                      </a:solidFill>
                      <a:prstDash val="solid"/>
                      <a:round/>
                      <a:headEnd len="sm" w="sm" type="none"/>
                      <a:tailEnd len="sm" w="sm" type="none"/>
                    </a:lnB>
                    <a:solidFill>
                      <a:srgbClr val="434343"/>
                    </a:solidFill>
                  </a:tcPr>
                </a:tc>
                <a:tc>
                  <a:txBody>
                    <a:bodyPr/>
                    <a:lstStyle/>
                    <a:p>
                      <a:pPr indent="0" lvl="0" marL="0" rtl="0" algn="l">
                        <a:spcBef>
                          <a:spcPts val="0"/>
                        </a:spcBef>
                        <a:spcAft>
                          <a:spcPts val="0"/>
                        </a:spcAft>
                        <a:buNone/>
                      </a:pPr>
                      <a:r>
                        <a:rPr lang="en">
                          <a:solidFill>
                            <a:schemeClr val="lt1"/>
                          </a:solidFill>
                        </a:rPr>
                        <a:t>= 1 cycle per second</a:t>
                      </a:r>
                      <a:endParaRPr>
                        <a:solidFill>
                          <a:schemeClr val="lt1"/>
                        </a:solidFill>
                      </a:endParaRPr>
                    </a:p>
                  </a:txBody>
                  <a:tcPr marT="91425" marB="91425" marR="91425" marL="91425">
                    <a:lnL cap="flat" cmpd="sng" w="9525">
                      <a:solidFill>
                        <a:srgbClr val="207232"/>
                      </a:solidFill>
                      <a:prstDash val="solid"/>
                      <a:round/>
                      <a:headEnd len="sm" w="sm" type="none"/>
                      <a:tailEnd len="sm" w="sm" type="none"/>
                    </a:lnL>
                    <a:lnR cap="flat" cmpd="sng" w="9525">
                      <a:solidFill>
                        <a:srgbClr val="207232"/>
                      </a:solidFill>
                      <a:prstDash val="solid"/>
                      <a:round/>
                      <a:headEnd len="sm" w="sm" type="none"/>
                      <a:tailEnd len="sm" w="sm" type="none"/>
                    </a:lnR>
                    <a:lnT cap="flat" cmpd="sng" w="9525">
                      <a:solidFill>
                        <a:srgbClr val="207232"/>
                      </a:solidFill>
                      <a:prstDash val="solid"/>
                      <a:round/>
                      <a:headEnd len="sm" w="sm" type="none"/>
                      <a:tailEnd len="sm" w="sm" type="none"/>
                    </a:lnT>
                    <a:lnB cap="flat" cmpd="sng" w="9525">
                      <a:solidFill>
                        <a:srgbClr val="207232"/>
                      </a:solidFill>
                      <a:prstDash val="solid"/>
                      <a:round/>
                      <a:headEnd len="sm" w="sm" type="none"/>
                      <a:tailEnd len="sm" w="sm" type="none"/>
                    </a:lnB>
                    <a:solidFill>
                      <a:srgbClr val="434343"/>
                    </a:solidFill>
                  </a:tcPr>
                </a:tc>
              </a:tr>
              <a:tr h="528750">
                <a:tc>
                  <a:txBody>
                    <a:bodyPr/>
                    <a:lstStyle/>
                    <a:p>
                      <a:pPr indent="0" lvl="0" marL="0" rtl="0" algn="l">
                        <a:spcBef>
                          <a:spcPts val="0"/>
                        </a:spcBef>
                        <a:spcAft>
                          <a:spcPts val="0"/>
                        </a:spcAft>
                        <a:buNone/>
                      </a:pPr>
                      <a:r>
                        <a:rPr lang="en">
                          <a:solidFill>
                            <a:schemeClr val="lt1"/>
                          </a:solidFill>
                        </a:rPr>
                        <a:t>1 Kilohertz</a:t>
                      </a:r>
                      <a:endParaRPr>
                        <a:solidFill>
                          <a:schemeClr val="lt1"/>
                        </a:solidFill>
                      </a:endParaRPr>
                    </a:p>
                  </a:txBody>
                  <a:tcPr marT="91425" marB="91425" marR="91425" marL="91425">
                    <a:lnL cap="flat" cmpd="sng" w="9525">
                      <a:solidFill>
                        <a:srgbClr val="207232"/>
                      </a:solidFill>
                      <a:prstDash val="solid"/>
                      <a:round/>
                      <a:headEnd len="sm" w="sm" type="none"/>
                      <a:tailEnd len="sm" w="sm" type="none"/>
                    </a:lnL>
                    <a:lnR cap="flat" cmpd="sng" w="9525">
                      <a:solidFill>
                        <a:srgbClr val="207232"/>
                      </a:solidFill>
                      <a:prstDash val="solid"/>
                      <a:round/>
                      <a:headEnd len="sm" w="sm" type="none"/>
                      <a:tailEnd len="sm" w="sm" type="none"/>
                    </a:lnR>
                    <a:lnT cap="flat" cmpd="sng" w="9525">
                      <a:solidFill>
                        <a:srgbClr val="207232"/>
                      </a:solidFill>
                      <a:prstDash val="solid"/>
                      <a:round/>
                      <a:headEnd len="sm" w="sm" type="none"/>
                      <a:tailEnd len="sm" w="sm" type="none"/>
                    </a:lnT>
                    <a:lnB cap="flat" cmpd="sng" w="9525">
                      <a:solidFill>
                        <a:srgbClr val="207232"/>
                      </a:solidFill>
                      <a:prstDash val="solid"/>
                      <a:round/>
                      <a:headEnd len="sm" w="sm" type="none"/>
                      <a:tailEnd len="sm" w="sm" type="none"/>
                    </a:lnB>
                    <a:solidFill>
                      <a:srgbClr val="434343"/>
                    </a:solidFill>
                  </a:tcPr>
                </a:tc>
                <a:tc>
                  <a:txBody>
                    <a:bodyPr/>
                    <a:lstStyle/>
                    <a:p>
                      <a:pPr indent="0" lvl="0" marL="0" rtl="0" algn="l">
                        <a:spcBef>
                          <a:spcPts val="0"/>
                        </a:spcBef>
                        <a:spcAft>
                          <a:spcPts val="0"/>
                        </a:spcAft>
                        <a:buNone/>
                      </a:pPr>
                      <a:r>
                        <a:rPr lang="en">
                          <a:solidFill>
                            <a:schemeClr val="lt1"/>
                          </a:solidFill>
                        </a:rPr>
                        <a:t>= 1,000 cycles per second</a:t>
                      </a:r>
                      <a:endParaRPr>
                        <a:solidFill>
                          <a:schemeClr val="lt1"/>
                        </a:solidFill>
                      </a:endParaRPr>
                    </a:p>
                  </a:txBody>
                  <a:tcPr marT="91425" marB="91425" marR="91425" marL="91425">
                    <a:lnL cap="flat" cmpd="sng" w="9525">
                      <a:solidFill>
                        <a:srgbClr val="207232"/>
                      </a:solidFill>
                      <a:prstDash val="solid"/>
                      <a:round/>
                      <a:headEnd len="sm" w="sm" type="none"/>
                      <a:tailEnd len="sm" w="sm" type="none"/>
                    </a:lnL>
                    <a:lnR cap="flat" cmpd="sng" w="9525">
                      <a:solidFill>
                        <a:srgbClr val="207232"/>
                      </a:solidFill>
                      <a:prstDash val="solid"/>
                      <a:round/>
                      <a:headEnd len="sm" w="sm" type="none"/>
                      <a:tailEnd len="sm" w="sm" type="none"/>
                    </a:lnR>
                    <a:lnT cap="flat" cmpd="sng" w="9525">
                      <a:solidFill>
                        <a:srgbClr val="207232"/>
                      </a:solidFill>
                      <a:prstDash val="solid"/>
                      <a:round/>
                      <a:headEnd len="sm" w="sm" type="none"/>
                      <a:tailEnd len="sm" w="sm" type="none"/>
                    </a:lnT>
                    <a:lnB cap="flat" cmpd="sng" w="9525">
                      <a:solidFill>
                        <a:srgbClr val="207232"/>
                      </a:solidFill>
                      <a:prstDash val="solid"/>
                      <a:round/>
                      <a:headEnd len="sm" w="sm" type="none"/>
                      <a:tailEnd len="sm" w="sm" type="none"/>
                    </a:lnB>
                    <a:solidFill>
                      <a:srgbClr val="434343"/>
                    </a:solidFill>
                  </a:tcPr>
                </a:tc>
              </a:tr>
              <a:tr h="528750">
                <a:tc>
                  <a:txBody>
                    <a:bodyPr/>
                    <a:lstStyle/>
                    <a:p>
                      <a:pPr indent="0" lvl="0" marL="0" rtl="0" algn="l">
                        <a:spcBef>
                          <a:spcPts val="0"/>
                        </a:spcBef>
                        <a:spcAft>
                          <a:spcPts val="0"/>
                        </a:spcAft>
                        <a:buNone/>
                      </a:pPr>
                      <a:r>
                        <a:rPr lang="en">
                          <a:solidFill>
                            <a:schemeClr val="lt1"/>
                          </a:solidFill>
                        </a:rPr>
                        <a:t>1 Megahertz</a:t>
                      </a:r>
                      <a:endParaRPr>
                        <a:solidFill>
                          <a:schemeClr val="lt1"/>
                        </a:solidFill>
                      </a:endParaRPr>
                    </a:p>
                  </a:txBody>
                  <a:tcPr marT="91425" marB="91425" marR="91425" marL="91425">
                    <a:lnL cap="flat" cmpd="sng" w="9525">
                      <a:solidFill>
                        <a:srgbClr val="207232"/>
                      </a:solidFill>
                      <a:prstDash val="solid"/>
                      <a:round/>
                      <a:headEnd len="sm" w="sm" type="none"/>
                      <a:tailEnd len="sm" w="sm" type="none"/>
                    </a:lnL>
                    <a:lnR cap="flat" cmpd="sng" w="9525">
                      <a:solidFill>
                        <a:srgbClr val="207232"/>
                      </a:solidFill>
                      <a:prstDash val="solid"/>
                      <a:round/>
                      <a:headEnd len="sm" w="sm" type="none"/>
                      <a:tailEnd len="sm" w="sm" type="none"/>
                    </a:lnR>
                    <a:lnT cap="flat" cmpd="sng" w="9525">
                      <a:solidFill>
                        <a:srgbClr val="207232"/>
                      </a:solidFill>
                      <a:prstDash val="solid"/>
                      <a:round/>
                      <a:headEnd len="sm" w="sm" type="none"/>
                      <a:tailEnd len="sm" w="sm" type="none"/>
                    </a:lnT>
                    <a:lnB cap="flat" cmpd="sng" w="9525">
                      <a:solidFill>
                        <a:srgbClr val="207232"/>
                      </a:solidFill>
                      <a:prstDash val="solid"/>
                      <a:round/>
                      <a:headEnd len="sm" w="sm" type="none"/>
                      <a:tailEnd len="sm" w="sm" type="none"/>
                    </a:lnB>
                    <a:solidFill>
                      <a:srgbClr val="434343"/>
                    </a:solidFill>
                  </a:tcPr>
                </a:tc>
                <a:tc>
                  <a:txBody>
                    <a:bodyPr/>
                    <a:lstStyle/>
                    <a:p>
                      <a:pPr indent="0" lvl="0" marL="0" rtl="0" algn="l">
                        <a:spcBef>
                          <a:spcPts val="0"/>
                        </a:spcBef>
                        <a:spcAft>
                          <a:spcPts val="0"/>
                        </a:spcAft>
                        <a:buNone/>
                      </a:pPr>
                      <a:r>
                        <a:rPr lang="en">
                          <a:solidFill>
                            <a:schemeClr val="lt1"/>
                          </a:solidFill>
                        </a:rPr>
                        <a:t>= 1 million cycles per second</a:t>
                      </a:r>
                      <a:endParaRPr>
                        <a:solidFill>
                          <a:schemeClr val="lt1"/>
                        </a:solidFill>
                      </a:endParaRPr>
                    </a:p>
                  </a:txBody>
                  <a:tcPr marT="91425" marB="91425" marR="91425" marL="91425">
                    <a:lnL cap="flat" cmpd="sng" w="9525">
                      <a:solidFill>
                        <a:srgbClr val="207232"/>
                      </a:solidFill>
                      <a:prstDash val="solid"/>
                      <a:round/>
                      <a:headEnd len="sm" w="sm" type="none"/>
                      <a:tailEnd len="sm" w="sm" type="none"/>
                    </a:lnL>
                    <a:lnR cap="flat" cmpd="sng" w="9525">
                      <a:solidFill>
                        <a:srgbClr val="207232"/>
                      </a:solidFill>
                      <a:prstDash val="solid"/>
                      <a:round/>
                      <a:headEnd len="sm" w="sm" type="none"/>
                      <a:tailEnd len="sm" w="sm" type="none"/>
                    </a:lnR>
                    <a:lnT cap="flat" cmpd="sng" w="9525">
                      <a:solidFill>
                        <a:srgbClr val="207232"/>
                      </a:solidFill>
                      <a:prstDash val="solid"/>
                      <a:round/>
                      <a:headEnd len="sm" w="sm" type="none"/>
                      <a:tailEnd len="sm" w="sm" type="none"/>
                    </a:lnT>
                    <a:lnB cap="flat" cmpd="sng" w="9525">
                      <a:solidFill>
                        <a:srgbClr val="207232"/>
                      </a:solidFill>
                      <a:prstDash val="solid"/>
                      <a:round/>
                      <a:headEnd len="sm" w="sm" type="none"/>
                      <a:tailEnd len="sm" w="sm" type="none"/>
                    </a:lnB>
                    <a:solidFill>
                      <a:srgbClr val="434343"/>
                    </a:solidFill>
                  </a:tcPr>
                </a:tc>
              </a:tr>
              <a:tr h="528750">
                <a:tc>
                  <a:txBody>
                    <a:bodyPr/>
                    <a:lstStyle/>
                    <a:p>
                      <a:pPr indent="0" lvl="0" marL="0" rtl="0" algn="l">
                        <a:spcBef>
                          <a:spcPts val="0"/>
                        </a:spcBef>
                        <a:spcAft>
                          <a:spcPts val="0"/>
                        </a:spcAft>
                        <a:buNone/>
                      </a:pPr>
                      <a:r>
                        <a:rPr lang="en">
                          <a:solidFill>
                            <a:schemeClr val="lt1"/>
                          </a:solidFill>
                        </a:rPr>
                        <a:t>1 Gigahertz</a:t>
                      </a:r>
                      <a:endParaRPr>
                        <a:solidFill>
                          <a:schemeClr val="lt1"/>
                        </a:solidFill>
                      </a:endParaRPr>
                    </a:p>
                  </a:txBody>
                  <a:tcPr marT="91425" marB="91425" marR="91425" marL="91425">
                    <a:lnL cap="flat" cmpd="sng" w="9525">
                      <a:solidFill>
                        <a:srgbClr val="207232"/>
                      </a:solidFill>
                      <a:prstDash val="solid"/>
                      <a:round/>
                      <a:headEnd len="sm" w="sm" type="none"/>
                      <a:tailEnd len="sm" w="sm" type="none"/>
                    </a:lnL>
                    <a:lnR cap="flat" cmpd="sng" w="9525">
                      <a:solidFill>
                        <a:srgbClr val="207232"/>
                      </a:solidFill>
                      <a:prstDash val="solid"/>
                      <a:round/>
                      <a:headEnd len="sm" w="sm" type="none"/>
                      <a:tailEnd len="sm" w="sm" type="none"/>
                    </a:lnR>
                    <a:lnT cap="flat" cmpd="sng" w="9525">
                      <a:solidFill>
                        <a:srgbClr val="207232"/>
                      </a:solidFill>
                      <a:prstDash val="solid"/>
                      <a:round/>
                      <a:headEnd len="sm" w="sm" type="none"/>
                      <a:tailEnd len="sm" w="sm" type="none"/>
                    </a:lnT>
                    <a:lnB cap="flat" cmpd="sng" w="9525">
                      <a:solidFill>
                        <a:srgbClr val="207232"/>
                      </a:solidFill>
                      <a:prstDash val="solid"/>
                      <a:round/>
                      <a:headEnd len="sm" w="sm" type="none"/>
                      <a:tailEnd len="sm" w="sm" type="none"/>
                    </a:lnB>
                    <a:solidFill>
                      <a:srgbClr val="434343"/>
                    </a:solidFill>
                  </a:tcPr>
                </a:tc>
                <a:tc>
                  <a:txBody>
                    <a:bodyPr/>
                    <a:lstStyle/>
                    <a:p>
                      <a:pPr indent="0" lvl="0" marL="0" rtl="0" algn="l">
                        <a:spcBef>
                          <a:spcPts val="0"/>
                        </a:spcBef>
                        <a:spcAft>
                          <a:spcPts val="0"/>
                        </a:spcAft>
                        <a:buNone/>
                      </a:pPr>
                      <a:r>
                        <a:rPr lang="en">
                          <a:solidFill>
                            <a:schemeClr val="lt1"/>
                          </a:solidFill>
                        </a:rPr>
                        <a:t>= 1 billion cycles per second</a:t>
                      </a:r>
                      <a:endParaRPr>
                        <a:solidFill>
                          <a:schemeClr val="lt1"/>
                        </a:solidFill>
                      </a:endParaRPr>
                    </a:p>
                  </a:txBody>
                  <a:tcPr marT="91425" marB="91425" marR="91425" marL="91425">
                    <a:lnL cap="flat" cmpd="sng" w="9525">
                      <a:solidFill>
                        <a:srgbClr val="207232"/>
                      </a:solidFill>
                      <a:prstDash val="solid"/>
                      <a:round/>
                      <a:headEnd len="sm" w="sm" type="none"/>
                      <a:tailEnd len="sm" w="sm" type="none"/>
                    </a:lnL>
                    <a:lnR cap="flat" cmpd="sng" w="9525">
                      <a:solidFill>
                        <a:srgbClr val="207232"/>
                      </a:solidFill>
                      <a:prstDash val="solid"/>
                      <a:round/>
                      <a:headEnd len="sm" w="sm" type="none"/>
                      <a:tailEnd len="sm" w="sm" type="none"/>
                    </a:lnR>
                    <a:lnT cap="flat" cmpd="sng" w="9525">
                      <a:solidFill>
                        <a:srgbClr val="207232"/>
                      </a:solidFill>
                      <a:prstDash val="solid"/>
                      <a:round/>
                      <a:headEnd len="sm" w="sm" type="none"/>
                      <a:tailEnd len="sm" w="sm" type="none"/>
                    </a:lnT>
                    <a:lnB cap="flat" cmpd="sng" w="9525">
                      <a:solidFill>
                        <a:srgbClr val="207232"/>
                      </a:solidFill>
                      <a:prstDash val="solid"/>
                      <a:round/>
                      <a:headEnd len="sm" w="sm" type="none"/>
                      <a:tailEnd len="sm" w="sm" type="none"/>
                    </a:lnB>
                    <a:solidFill>
                      <a:srgbClr val="434343"/>
                    </a:solidFill>
                  </a:tcPr>
                </a:tc>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9D9"/>
        </a:solidFill>
      </p:bgPr>
    </p:bg>
    <p:spTree>
      <p:nvGrpSpPr>
        <p:cNvPr id="82" name="Shape 82"/>
        <p:cNvGrpSpPr/>
        <p:nvPr/>
      </p:nvGrpSpPr>
      <p:grpSpPr>
        <a:xfrm>
          <a:off x="0" y="0"/>
          <a:ext cx="0" cy="0"/>
          <a:chOff x="0" y="0"/>
          <a:chExt cx="0" cy="0"/>
        </a:xfrm>
      </p:grpSpPr>
      <p:sp>
        <p:nvSpPr>
          <p:cNvPr id="83" name="Google Shape;83;p17"/>
          <p:cNvSpPr txBox="1"/>
          <p:nvPr>
            <p:ph type="title"/>
          </p:nvPr>
        </p:nvSpPr>
        <p:spPr>
          <a:xfrm>
            <a:off x="311700" y="445025"/>
            <a:ext cx="48942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Software</a:t>
            </a:r>
            <a:endParaRPr/>
          </a:p>
        </p:txBody>
      </p:sp>
      <p:sp>
        <p:nvSpPr>
          <p:cNvPr id="84" name="Google Shape;84;p17"/>
          <p:cNvSpPr txBox="1"/>
          <p:nvPr>
            <p:ph idx="1" type="body"/>
          </p:nvPr>
        </p:nvSpPr>
        <p:spPr>
          <a:xfrm>
            <a:off x="311700" y="1152475"/>
            <a:ext cx="48942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chemeClr val="dk1"/>
                </a:solidFill>
              </a:rPr>
              <a:t>Programs that make use of the hardware.</a:t>
            </a:r>
            <a:endParaRPr>
              <a:solidFill>
                <a:schemeClr val="dk1"/>
              </a:solidFill>
            </a:endParaRPr>
          </a:p>
          <a:p>
            <a:pPr indent="-342900" lvl="0" marL="457200" rtl="0" algn="l">
              <a:spcBef>
                <a:spcPts val="1200"/>
              </a:spcBef>
              <a:spcAft>
                <a:spcPts val="0"/>
              </a:spcAft>
              <a:buClr>
                <a:schemeClr val="dk1"/>
              </a:buClr>
              <a:buSzPts val="1800"/>
              <a:buChar char="●"/>
            </a:pPr>
            <a:r>
              <a:rPr lang="en">
                <a:solidFill>
                  <a:schemeClr val="dk1"/>
                </a:solidFill>
              </a:rPr>
              <a:t>OS</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BIOS</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Applications:</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Video Games</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Editing Tools</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Web </a:t>
            </a:r>
            <a:r>
              <a:rPr lang="en">
                <a:solidFill>
                  <a:schemeClr val="dk1"/>
                </a:solidFill>
              </a:rPr>
              <a:t>browsers</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And many more!</a:t>
            </a:r>
            <a:endParaRPr>
              <a:solidFill>
                <a:schemeClr val="dk1"/>
              </a:solidFill>
            </a:endParaRPr>
          </a:p>
        </p:txBody>
      </p:sp>
      <p:pic>
        <p:nvPicPr>
          <p:cNvPr id="85" name="Google Shape;85;p17"/>
          <p:cNvPicPr preferRelativeResize="0"/>
          <p:nvPr/>
        </p:nvPicPr>
        <p:blipFill>
          <a:blip r:embed="rId3">
            <a:alphaModFix/>
          </a:blip>
          <a:stretch>
            <a:fillRect/>
          </a:stretch>
        </p:blipFill>
        <p:spPr>
          <a:xfrm>
            <a:off x="5241725" y="136000"/>
            <a:ext cx="878125" cy="878125"/>
          </a:xfrm>
          <a:prstGeom prst="rect">
            <a:avLst/>
          </a:prstGeom>
          <a:noFill/>
          <a:ln>
            <a:noFill/>
          </a:ln>
          <a:effectLst>
            <a:outerShdw blurRad="57150" rotWithShape="0" algn="bl" dir="5400000" dist="19050">
              <a:srgbClr val="000000">
                <a:alpha val="50000"/>
              </a:srgbClr>
            </a:outerShdw>
          </a:effectLst>
        </p:spPr>
      </p:pic>
      <p:pic>
        <p:nvPicPr>
          <p:cNvPr id="86" name="Google Shape;86;p17"/>
          <p:cNvPicPr preferRelativeResize="0"/>
          <p:nvPr/>
        </p:nvPicPr>
        <p:blipFill rotWithShape="1">
          <a:blip r:embed="rId4">
            <a:alphaModFix/>
          </a:blip>
          <a:srcRect b="12365" l="17800" r="10334" t="0"/>
          <a:stretch/>
        </p:blipFill>
        <p:spPr>
          <a:xfrm>
            <a:off x="5868700" y="491650"/>
            <a:ext cx="2951274" cy="2024474"/>
          </a:xfrm>
          <a:prstGeom prst="rect">
            <a:avLst/>
          </a:prstGeom>
          <a:noFill/>
          <a:ln>
            <a:noFill/>
          </a:ln>
          <a:effectLst>
            <a:outerShdw blurRad="57150" rotWithShape="0" algn="bl" dir="5400000" dist="19050">
              <a:srgbClr val="000000">
                <a:alpha val="50000"/>
              </a:srgbClr>
            </a:outerShdw>
          </a:effectLst>
        </p:spPr>
      </p:pic>
      <p:pic>
        <p:nvPicPr>
          <p:cNvPr id="87" name="Google Shape;87;p17"/>
          <p:cNvPicPr preferRelativeResize="0"/>
          <p:nvPr/>
        </p:nvPicPr>
        <p:blipFill>
          <a:blip r:embed="rId5">
            <a:alphaModFix/>
          </a:blip>
          <a:stretch>
            <a:fillRect/>
          </a:stretch>
        </p:blipFill>
        <p:spPr>
          <a:xfrm>
            <a:off x="5241725" y="2618375"/>
            <a:ext cx="878123" cy="881572"/>
          </a:xfrm>
          <a:prstGeom prst="rect">
            <a:avLst/>
          </a:prstGeom>
          <a:noFill/>
          <a:ln>
            <a:noFill/>
          </a:ln>
          <a:effectLst>
            <a:outerShdw blurRad="57150" rotWithShape="0" algn="bl" dir="5400000" dist="19050">
              <a:srgbClr val="000000">
                <a:alpha val="50000"/>
              </a:srgbClr>
            </a:outerShdw>
          </a:effectLst>
        </p:spPr>
      </p:pic>
      <p:pic>
        <p:nvPicPr>
          <p:cNvPr id="88" name="Google Shape;88;p17"/>
          <p:cNvPicPr preferRelativeResize="0"/>
          <p:nvPr/>
        </p:nvPicPr>
        <p:blipFill>
          <a:blip r:embed="rId6">
            <a:alphaModFix/>
          </a:blip>
          <a:stretch>
            <a:fillRect/>
          </a:stretch>
        </p:blipFill>
        <p:spPr>
          <a:xfrm>
            <a:off x="5868701" y="2983025"/>
            <a:ext cx="2951285" cy="2024474"/>
          </a:xfrm>
          <a:prstGeom prst="rect">
            <a:avLst/>
          </a:prstGeom>
          <a:noFill/>
          <a:ln>
            <a:noFill/>
          </a:ln>
          <a:effectLst>
            <a:outerShdw blurRad="57150" rotWithShape="0" algn="bl" dir="5400000" dist="19050">
              <a:srgbClr val="000000">
                <a:alpha val="50000"/>
              </a:srgbClr>
            </a:outerShdw>
          </a:effectLst>
        </p:spPr>
      </p:pic>
      <p:pic>
        <p:nvPicPr>
          <p:cNvPr id="89" name="Google Shape;89;p17"/>
          <p:cNvPicPr preferRelativeResize="0"/>
          <p:nvPr/>
        </p:nvPicPr>
        <p:blipFill rotWithShape="1">
          <a:blip r:embed="rId7">
            <a:alphaModFix/>
          </a:blip>
          <a:srcRect b="21802" l="19170" r="19562" t="9872"/>
          <a:stretch/>
        </p:blipFill>
        <p:spPr>
          <a:xfrm>
            <a:off x="8071175" y="1473375"/>
            <a:ext cx="748800" cy="10427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9D9"/>
        </a:solidFill>
      </p:bgPr>
    </p:bg>
    <p:spTree>
      <p:nvGrpSpPr>
        <p:cNvPr id="93" name="Shape 93"/>
        <p:cNvGrpSpPr/>
        <p:nvPr/>
      </p:nvGrpSpPr>
      <p:grpSpPr>
        <a:xfrm>
          <a:off x="0" y="0"/>
          <a:ext cx="0" cy="0"/>
          <a:chOff x="0" y="0"/>
          <a:chExt cx="0" cy="0"/>
        </a:xfrm>
      </p:grpSpPr>
      <p:sp>
        <p:nvSpPr>
          <p:cNvPr id="94" name="Google Shape;94;p1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BIOS and OS</a:t>
            </a:r>
            <a:endParaRPr/>
          </a:p>
        </p:txBody>
      </p:sp>
      <p:sp>
        <p:nvSpPr>
          <p:cNvPr id="95" name="Google Shape;95;p18"/>
          <p:cNvSpPr txBox="1"/>
          <p:nvPr>
            <p:ph idx="1" type="body"/>
          </p:nvPr>
        </p:nvSpPr>
        <p:spPr>
          <a:xfrm>
            <a:off x="311700" y="1152475"/>
            <a:ext cx="50649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chemeClr val="dk1"/>
              </a:buClr>
              <a:buSzPts val="1800"/>
              <a:buChar char="●"/>
            </a:pPr>
            <a:r>
              <a:rPr lang="en">
                <a:solidFill>
                  <a:schemeClr val="dk1"/>
                </a:solidFill>
              </a:rPr>
              <a:t>BIOS (Basic Input Output System): </a:t>
            </a:r>
            <a:endParaRPr>
              <a:solidFill>
                <a:schemeClr val="dk1"/>
              </a:solidFill>
            </a:endParaRPr>
          </a:p>
          <a:p>
            <a:pPr indent="-342900" lvl="1" marL="914400" rtl="0" algn="l">
              <a:spcBef>
                <a:spcPts val="0"/>
              </a:spcBef>
              <a:spcAft>
                <a:spcPts val="0"/>
              </a:spcAft>
              <a:buClr>
                <a:schemeClr val="dk1"/>
              </a:buClr>
              <a:buSzPts val="1800"/>
              <a:buChar char="○"/>
            </a:pPr>
            <a:r>
              <a:rPr lang="en" sz="1800">
                <a:solidFill>
                  <a:schemeClr val="dk1"/>
                </a:solidFill>
              </a:rPr>
              <a:t>Instructions for loading basic hardware</a:t>
            </a:r>
            <a:endParaRPr sz="1800">
              <a:solidFill>
                <a:schemeClr val="dk1"/>
              </a:solidFill>
            </a:endParaRPr>
          </a:p>
          <a:p>
            <a:pPr indent="-342900" lvl="1" marL="914400" rtl="0" algn="l">
              <a:spcBef>
                <a:spcPts val="0"/>
              </a:spcBef>
              <a:spcAft>
                <a:spcPts val="0"/>
              </a:spcAft>
              <a:buClr>
                <a:schemeClr val="dk1"/>
              </a:buClr>
              <a:buSzPts val="1800"/>
              <a:buChar char="○"/>
            </a:pPr>
            <a:r>
              <a:rPr lang="en" sz="1800">
                <a:solidFill>
                  <a:schemeClr val="dk1"/>
                </a:solidFill>
              </a:rPr>
              <a:t>Checks</a:t>
            </a:r>
            <a:r>
              <a:rPr lang="en" sz="1800">
                <a:solidFill>
                  <a:schemeClr val="dk1"/>
                </a:solidFill>
              </a:rPr>
              <a:t> for missing/damaged hardware</a:t>
            </a:r>
            <a:endParaRPr sz="1800">
              <a:solidFill>
                <a:schemeClr val="dk1"/>
              </a:solidFill>
            </a:endParaRPr>
          </a:p>
          <a:p>
            <a:pPr indent="-342900" lvl="1" marL="914400" rtl="0" algn="l">
              <a:spcBef>
                <a:spcPts val="0"/>
              </a:spcBef>
              <a:spcAft>
                <a:spcPts val="0"/>
              </a:spcAft>
              <a:buClr>
                <a:schemeClr val="dk1"/>
              </a:buClr>
              <a:buSzPts val="1800"/>
              <a:buChar char="○"/>
            </a:pPr>
            <a:r>
              <a:rPr lang="en" sz="1800">
                <a:solidFill>
                  <a:schemeClr val="dk1"/>
                </a:solidFill>
              </a:rPr>
              <a:t>Checks OS settings</a:t>
            </a:r>
            <a:endParaRPr sz="1800">
              <a:solidFill>
                <a:schemeClr val="dk1"/>
              </a:solidFill>
            </a:endParaRPr>
          </a:p>
          <a:p>
            <a:pPr indent="-342900" lvl="1" marL="914400" rtl="0" algn="l">
              <a:spcBef>
                <a:spcPts val="0"/>
              </a:spcBef>
              <a:spcAft>
                <a:spcPts val="0"/>
              </a:spcAft>
              <a:buClr>
                <a:schemeClr val="dk1"/>
              </a:buClr>
              <a:buSzPts val="1800"/>
              <a:buChar char="○"/>
            </a:pPr>
            <a:r>
              <a:rPr lang="en" sz="1800">
                <a:solidFill>
                  <a:schemeClr val="dk1"/>
                </a:solidFill>
              </a:rPr>
              <a:t>Analogy: “TSA pre-flight check”</a:t>
            </a:r>
            <a:endParaRPr sz="1800">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OS (Operating System):</a:t>
            </a:r>
            <a:endParaRPr>
              <a:solidFill>
                <a:schemeClr val="dk1"/>
              </a:solidFill>
            </a:endParaRPr>
          </a:p>
          <a:p>
            <a:pPr indent="-342900" lvl="1" marL="914400" rtl="0" algn="l">
              <a:spcBef>
                <a:spcPts val="0"/>
              </a:spcBef>
              <a:spcAft>
                <a:spcPts val="0"/>
              </a:spcAft>
              <a:buClr>
                <a:schemeClr val="dk1"/>
              </a:buClr>
              <a:buSzPts val="1800"/>
              <a:buChar char="○"/>
            </a:pPr>
            <a:r>
              <a:rPr lang="en" sz="1800">
                <a:solidFill>
                  <a:schemeClr val="dk1"/>
                </a:solidFill>
              </a:rPr>
              <a:t>Receives and interprets instructions from software to be performed by hardware</a:t>
            </a:r>
            <a:endParaRPr sz="1800">
              <a:solidFill>
                <a:schemeClr val="dk1"/>
              </a:solidFill>
            </a:endParaRPr>
          </a:p>
          <a:p>
            <a:pPr indent="-342900" lvl="1" marL="914400" rtl="0" algn="l">
              <a:spcBef>
                <a:spcPts val="0"/>
              </a:spcBef>
              <a:spcAft>
                <a:spcPts val="0"/>
              </a:spcAft>
              <a:buClr>
                <a:schemeClr val="dk1"/>
              </a:buClr>
              <a:buSzPts val="1800"/>
              <a:buChar char="○"/>
            </a:pPr>
            <a:r>
              <a:rPr lang="en" sz="1800">
                <a:solidFill>
                  <a:schemeClr val="dk1"/>
                </a:solidFill>
              </a:rPr>
              <a:t>Ex: Windows, MacOS, Linux</a:t>
            </a:r>
            <a:endParaRPr sz="1800">
              <a:solidFill>
                <a:schemeClr val="dk1"/>
              </a:solidFill>
            </a:endParaRPr>
          </a:p>
        </p:txBody>
      </p:sp>
      <p:pic>
        <p:nvPicPr>
          <p:cNvPr id="96" name="Google Shape;96;p18"/>
          <p:cNvPicPr preferRelativeResize="0"/>
          <p:nvPr/>
        </p:nvPicPr>
        <p:blipFill rotWithShape="1">
          <a:blip r:embed="rId3">
            <a:alphaModFix/>
          </a:blip>
          <a:srcRect b="2477" l="0" r="0" t="0"/>
          <a:stretch/>
        </p:blipFill>
        <p:spPr>
          <a:xfrm>
            <a:off x="5376500" y="445025"/>
            <a:ext cx="3455798" cy="1895675"/>
          </a:xfrm>
          <a:prstGeom prst="rect">
            <a:avLst/>
          </a:prstGeom>
          <a:noFill/>
          <a:ln>
            <a:noFill/>
          </a:ln>
          <a:effectLst>
            <a:outerShdw blurRad="57150" rotWithShape="0" algn="bl" dir="5400000" dist="19050">
              <a:srgbClr val="000000">
                <a:alpha val="50000"/>
              </a:srgbClr>
            </a:outerShdw>
          </a:effectLst>
        </p:spPr>
      </p:pic>
      <p:pic>
        <p:nvPicPr>
          <p:cNvPr id="97" name="Google Shape;97;p18"/>
          <p:cNvPicPr preferRelativeResize="0"/>
          <p:nvPr/>
        </p:nvPicPr>
        <p:blipFill>
          <a:blip r:embed="rId4">
            <a:alphaModFix/>
          </a:blip>
          <a:stretch>
            <a:fillRect/>
          </a:stretch>
        </p:blipFill>
        <p:spPr>
          <a:xfrm>
            <a:off x="5376500" y="2873125"/>
            <a:ext cx="3455798" cy="1943897"/>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1" name="Shape 101"/>
        <p:cNvGrpSpPr/>
        <p:nvPr/>
      </p:nvGrpSpPr>
      <p:grpSpPr>
        <a:xfrm>
          <a:off x="0" y="0"/>
          <a:ext cx="0" cy="0"/>
          <a:chOff x="0" y="0"/>
          <a:chExt cx="0" cy="0"/>
        </a:xfrm>
      </p:grpSpPr>
      <p:sp>
        <p:nvSpPr>
          <p:cNvPr id="102" name="Google Shape;102;p19"/>
          <p:cNvSpPr txBox="1"/>
          <p:nvPr>
            <p:ph type="title"/>
          </p:nvPr>
        </p:nvSpPr>
        <p:spPr>
          <a:xfrm>
            <a:off x="311700" y="445025"/>
            <a:ext cx="8520600" cy="572700"/>
          </a:xfrm>
          <a:prstGeom prst="rect">
            <a:avLst/>
          </a:prstGeom>
          <a:solidFill>
            <a:srgbClr val="434343"/>
          </a:solidFill>
          <a:ln cap="flat" cmpd="sng" w="9525">
            <a:solidFill>
              <a:srgbClr val="1D4DA2"/>
            </a:solidFill>
            <a:prstDash val="solid"/>
            <a:round/>
            <a:headEnd len="sm" w="sm" type="none"/>
            <a:tailEnd len="sm" w="sm" type="none"/>
          </a:ln>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rPr>
              <a:t>Hardware</a:t>
            </a:r>
            <a:endParaRPr>
              <a:solidFill>
                <a:schemeClr val="lt1"/>
              </a:solidFill>
            </a:endParaRPr>
          </a:p>
        </p:txBody>
      </p:sp>
      <p:sp>
        <p:nvSpPr>
          <p:cNvPr id="103" name="Google Shape;103;p19"/>
          <p:cNvSpPr txBox="1"/>
          <p:nvPr>
            <p:ph idx="1" type="body"/>
          </p:nvPr>
        </p:nvSpPr>
        <p:spPr>
          <a:xfrm>
            <a:off x="311700" y="1152475"/>
            <a:ext cx="4404600" cy="3440100"/>
          </a:xfrm>
          <a:prstGeom prst="rect">
            <a:avLst/>
          </a:prstGeom>
          <a:solidFill>
            <a:srgbClr val="434343"/>
          </a:solidFill>
          <a:ln cap="flat" cmpd="sng" w="9525">
            <a:solidFill>
              <a:srgbClr val="1D4DA2"/>
            </a:solidFill>
            <a:prstDash val="solid"/>
            <a:round/>
            <a:headEnd len="sm" w="sm" type="none"/>
            <a:tailEnd len="sm" w="sm" type="none"/>
          </a:ln>
        </p:spPr>
        <p:txBody>
          <a:bodyPr anchorCtr="0" anchor="t" bIns="91425" lIns="91425" spcFirstLastPara="1" rIns="91425" wrap="square" tIns="91425">
            <a:normAutofit/>
          </a:bodyPr>
          <a:lstStyle/>
          <a:p>
            <a:pPr indent="0" lvl="0" marL="0" rtl="0" algn="l">
              <a:spcBef>
                <a:spcPts val="0"/>
              </a:spcBef>
              <a:spcAft>
                <a:spcPts val="0"/>
              </a:spcAft>
              <a:buNone/>
            </a:pPr>
            <a:r>
              <a:rPr lang="en">
                <a:solidFill>
                  <a:schemeClr val="lt1"/>
                </a:solidFill>
              </a:rPr>
              <a:t>The physical components of a computer:</a:t>
            </a:r>
            <a:endParaRPr>
              <a:solidFill>
                <a:schemeClr val="lt1"/>
              </a:solidFill>
            </a:endParaRPr>
          </a:p>
          <a:p>
            <a:pPr indent="-342900" lvl="0" marL="457200" rtl="0" algn="l">
              <a:spcBef>
                <a:spcPts val="1200"/>
              </a:spcBef>
              <a:spcAft>
                <a:spcPts val="0"/>
              </a:spcAft>
              <a:buClr>
                <a:schemeClr val="lt1"/>
              </a:buClr>
              <a:buSzPts val="1800"/>
              <a:buChar char="●"/>
            </a:pPr>
            <a:r>
              <a:rPr lang="en">
                <a:solidFill>
                  <a:schemeClr val="lt1"/>
                </a:solidFill>
              </a:rPr>
              <a:t>RAM</a:t>
            </a:r>
            <a:endParaRPr>
              <a:solidFill>
                <a:schemeClr val="lt1"/>
              </a:solidFill>
            </a:endParaRPr>
          </a:p>
          <a:p>
            <a:pPr indent="-342900" lvl="0" marL="457200" rtl="0" algn="l">
              <a:spcBef>
                <a:spcPts val="0"/>
              </a:spcBef>
              <a:spcAft>
                <a:spcPts val="0"/>
              </a:spcAft>
              <a:buClr>
                <a:schemeClr val="lt1"/>
              </a:buClr>
              <a:buSzPts val="1800"/>
              <a:buChar char="●"/>
            </a:pPr>
            <a:r>
              <a:rPr lang="en">
                <a:solidFill>
                  <a:schemeClr val="lt1"/>
                </a:solidFill>
              </a:rPr>
              <a:t>CPU</a:t>
            </a:r>
            <a:endParaRPr>
              <a:solidFill>
                <a:schemeClr val="lt1"/>
              </a:solidFill>
            </a:endParaRPr>
          </a:p>
          <a:p>
            <a:pPr indent="-342900" lvl="0" marL="457200" rtl="0" algn="l">
              <a:spcBef>
                <a:spcPts val="0"/>
              </a:spcBef>
              <a:spcAft>
                <a:spcPts val="0"/>
              </a:spcAft>
              <a:buClr>
                <a:schemeClr val="lt1"/>
              </a:buClr>
              <a:buSzPts val="1800"/>
              <a:buChar char="●"/>
            </a:pPr>
            <a:r>
              <a:rPr lang="en">
                <a:solidFill>
                  <a:schemeClr val="lt1"/>
                </a:solidFill>
              </a:rPr>
              <a:t>GPU</a:t>
            </a:r>
            <a:endParaRPr>
              <a:solidFill>
                <a:schemeClr val="lt1"/>
              </a:solidFill>
            </a:endParaRPr>
          </a:p>
          <a:p>
            <a:pPr indent="-342900" lvl="0" marL="457200" rtl="0" algn="l">
              <a:spcBef>
                <a:spcPts val="0"/>
              </a:spcBef>
              <a:spcAft>
                <a:spcPts val="0"/>
              </a:spcAft>
              <a:buClr>
                <a:schemeClr val="lt1"/>
              </a:buClr>
              <a:buSzPts val="1800"/>
              <a:buChar char="●"/>
            </a:pPr>
            <a:r>
              <a:rPr lang="en">
                <a:solidFill>
                  <a:schemeClr val="lt1"/>
                </a:solidFill>
              </a:rPr>
              <a:t>Motherboard</a:t>
            </a:r>
            <a:endParaRPr>
              <a:solidFill>
                <a:schemeClr val="lt1"/>
              </a:solidFill>
            </a:endParaRPr>
          </a:p>
          <a:p>
            <a:pPr indent="-342900" lvl="0" marL="457200" rtl="0" algn="l">
              <a:spcBef>
                <a:spcPts val="0"/>
              </a:spcBef>
              <a:spcAft>
                <a:spcPts val="0"/>
              </a:spcAft>
              <a:buClr>
                <a:schemeClr val="lt1"/>
              </a:buClr>
              <a:buSzPts val="1800"/>
              <a:buChar char="●"/>
            </a:pPr>
            <a:r>
              <a:rPr lang="en">
                <a:solidFill>
                  <a:schemeClr val="lt1"/>
                </a:solidFill>
              </a:rPr>
              <a:t>Hard Drive/SSD</a:t>
            </a:r>
            <a:endParaRPr>
              <a:solidFill>
                <a:schemeClr val="lt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9D9"/>
        </a:solidFill>
      </p:bgPr>
    </p:bg>
    <p:spTree>
      <p:nvGrpSpPr>
        <p:cNvPr id="107" name="Shape 107"/>
        <p:cNvGrpSpPr/>
        <p:nvPr/>
      </p:nvGrpSpPr>
      <p:grpSpPr>
        <a:xfrm>
          <a:off x="0" y="0"/>
          <a:ext cx="0" cy="0"/>
          <a:chOff x="0" y="0"/>
          <a:chExt cx="0" cy="0"/>
        </a:xfrm>
      </p:grpSpPr>
      <p:sp>
        <p:nvSpPr>
          <p:cNvPr id="108" name="Google Shape;108;p2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CPU (Central Processing Unit)</a:t>
            </a:r>
            <a:endParaRPr/>
          </a:p>
        </p:txBody>
      </p:sp>
      <p:sp>
        <p:nvSpPr>
          <p:cNvPr id="109" name="Google Shape;109;p20"/>
          <p:cNvSpPr txBox="1"/>
          <p:nvPr>
            <p:ph idx="1" type="body"/>
          </p:nvPr>
        </p:nvSpPr>
        <p:spPr>
          <a:xfrm>
            <a:off x="311700" y="1152475"/>
            <a:ext cx="8213100" cy="3416400"/>
          </a:xfrm>
          <a:prstGeom prst="rect">
            <a:avLst/>
          </a:prstGeom>
          <a:ln>
            <a:noFill/>
          </a:ln>
        </p:spPr>
        <p:txBody>
          <a:bodyPr anchorCtr="0" anchor="t" bIns="91425" lIns="91425" spcFirstLastPara="1" rIns="91425" wrap="square" tIns="91425">
            <a:normAutofit/>
          </a:bodyPr>
          <a:lstStyle/>
          <a:p>
            <a:pPr indent="-342900" lvl="0" marL="457200" rtl="0" algn="l">
              <a:lnSpc>
                <a:spcPct val="200000"/>
              </a:lnSpc>
              <a:spcBef>
                <a:spcPts val="0"/>
              </a:spcBef>
              <a:spcAft>
                <a:spcPts val="0"/>
              </a:spcAft>
              <a:buClr>
                <a:schemeClr val="dk1"/>
              </a:buClr>
              <a:buSzPts val="1800"/>
              <a:buChar char="●"/>
            </a:pPr>
            <a:r>
              <a:rPr lang="en">
                <a:solidFill>
                  <a:schemeClr val="dk1"/>
                </a:solidFill>
              </a:rPr>
              <a:t>Executes instructions provided by software, such as OS and Apps</a:t>
            </a:r>
            <a:endParaRPr>
              <a:solidFill>
                <a:schemeClr val="dk1"/>
              </a:solidFill>
            </a:endParaRPr>
          </a:p>
          <a:p>
            <a:pPr indent="-342900" lvl="0" marL="457200" rtl="0" algn="l">
              <a:lnSpc>
                <a:spcPct val="200000"/>
              </a:lnSpc>
              <a:spcBef>
                <a:spcPts val="0"/>
              </a:spcBef>
              <a:spcAft>
                <a:spcPts val="0"/>
              </a:spcAft>
              <a:buClr>
                <a:schemeClr val="dk1"/>
              </a:buClr>
              <a:buSzPts val="1800"/>
              <a:buChar char="●"/>
            </a:pPr>
            <a:r>
              <a:rPr lang="en">
                <a:solidFill>
                  <a:schemeClr val="dk1"/>
                </a:solidFill>
              </a:rPr>
              <a:t>Multitasking ability</a:t>
            </a:r>
            <a:endParaRPr>
              <a:solidFill>
                <a:schemeClr val="dk1"/>
              </a:solidFill>
            </a:endParaRPr>
          </a:p>
          <a:p>
            <a:pPr indent="-342900" lvl="0" marL="457200" rtl="0" algn="l">
              <a:lnSpc>
                <a:spcPct val="200000"/>
              </a:lnSpc>
              <a:spcBef>
                <a:spcPts val="0"/>
              </a:spcBef>
              <a:spcAft>
                <a:spcPts val="0"/>
              </a:spcAft>
              <a:buClr>
                <a:schemeClr val="dk1"/>
              </a:buClr>
              <a:buSzPts val="1800"/>
              <a:buChar char="●"/>
            </a:pPr>
            <a:r>
              <a:rPr lang="en">
                <a:solidFill>
                  <a:schemeClr val="dk1"/>
                </a:solidFill>
              </a:rPr>
              <a:t>Processes data</a:t>
            </a:r>
            <a:endParaRPr>
              <a:solidFill>
                <a:schemeClr val="dk1"/>
              </a:solidFill>
            </a:endParaRPr>
          </a:p>
          <a:p>
            <a:pPr indent="-342900" lvl="0" marL="457200" rtl="0" algn="l">
              <a:lnSpc>
                <a:spcPct val="200000"/>
              </a:lnSpc>
              <a:spcBef>
                <a:spcPts val="0"/>
              </a:spcBef>
              <a:spcAft>
                <a:spcPts val="0"/>
              </a:spcAft>
              <a:buClr>
                <a:schemeClr val="dk1"/>
              </a:buClr>
              <a:buSzPts val="1800"/>
              <a:buChar char="●"/>
            </a:pPr>
            <a:r>
              <a:rPr lang="en">
                <a:solidFill>
                  <a:schemeClr val="dk1"/>
                </a:solidFill>
              </a:rPr>
              <a:t>CPU speed measured in Hertz (3.5 - 4.2 GHz for a modern CPU)</a:t>
            </a:r>
            <a:endParaRPr>
              <a:solidFill>
                <a:schemeClr val="dk1"/>
              </a:solidFill>
            </a:endParaRPr>
          </a:p>
          <a:p>
            <a:pPr indent="-342900" lvl="0" marL="457200" rtl="0" algn="l">
              <a:lnSpc>
                <a:spcPct val="200000"/>
              </a:lnSpc>
              <a:spcBef>
                <a:spcPts val="0"/>
              </a:spcBef>
              <a:spcAft>
                <a:spcPts val="0"/>
              </a:spcAft>
              <a:buClr>
                <a:schemeClr val="dk1"/>
              </a:buClr>
              <a:buSzPts val="1800"/>
              <a:buChar char="●"/>
            </a:pPr>
            <a:r>
              <a:rPr lang="en">
                <a:solidFill>
                  <a:schemeClr val="dk1"/>
                </a:solidFill>
              </a:rPr>
              <a:t>Equivalent to:</a:t>
            </a:r>
            <a:endParaRPr>
              <a:solidFill>
                <a:schemeClr val="dk1"/>
              </a:solidFill>
            </a:endParaRPr>
          </a:p>
          <a:p>
            <a:pPr indent="-342900" lvl="1" marL="914400" rtl="0" algn="l">
              <a:lnSpc>
                <a:spcPct val="200000"/>
              </a:lnSpc>
              <a:spcBef>
                <a:spcPts val="0"/>
              </a:spcBef>
              <a:spcAft>
                <a:spcPts val="0"/>
              </a:spcAft>
              <a:buClr>
                <a:schemeClr val="dk1"/>
              </a:buClr>
              <a:buSzPts val="1800"/>
              <a:buChar char="○"/>
            </a:pPr>
            <a:r>
              <a:rPr lang="en" sz="1800">
                <a:solidFill>
                  <a:schemeClr val="dk1"/>
                </a:solidFill>
              </a:rPr>
              <a:t>Brain of a human</a:t>
            </a:r>
            <a:endParaRPr sz="1800">
              <a:solidFill>
                <a:schemeClr val="dk1"/>
              </a:solidFill>
            </a:endParaRPr>
          </a:p>
        </p:txBody>
      </p:sp>
      <p:pic>
        <p:nvPicPr>
          <p:cNvPr id="110" name="Google Shape;110;p20"/>
          <p:cNvPicPr preferRelativeResize="0"/>
          <p:nvPr/>
        </p:nvPicPr>
        <p:blipFill rotWithShape="1">
          <a:blip r:embed="rId3">
            <a:alphaModFix/>
          </a:blip>
          <a:srcRect b="8945" l="22090" r="24381" t="11252"/>
          <a:stretch/>
        </p:blipFill>
        <p:spPr>
          <a:xfrm>
            <a:off x="7323450" y="3321575"/>
            <a:ext cx="1639450" cy="1629049"/>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9D9"/>
        </a:solidFill>
      </p:bgPr>
    </p:bg>
    <p:spTree>
      <p:nvGrpSpPr>
        <p:cNvPr id="114" name="Shape 114"/>
        <p:cNvGrpSpPr/>
        <p:nvPr/>
      </p:nvGrpSpPr>
      <p:grpSpPr>
        <a:xfrm>
          <a:off x="0" y="0"/>
          <a:ext cx="0" cy="0"/>
          <a:chOff x="0" y="0"/>
          <a:chExt cx="0" cy="0"/>
        </a:xfrm>
      </p:grpSpPr>
      <p:sp>
        <p:nvSpPr>
          <p:cNvPr id="115" name="Google Shape;115;p2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RAM (Random Access Memory)</a:t>
            </a:r>
            <a:endParaRPr/>
          </a:p>
        </p:txBody>
      </p:sp>
      <p:sp>
        <p:nvSpPr>
          <p:cNvPr id="116" name="Google Shape;116;p21"/>
          <p:cNvSpPr txBox="1"/>
          <p:nvPr>
            <p:ph idx="1" type="body"/>
          </p:nvPr>
        </p:nvSpPr>
        <p:spPr>
          <a:xfrm>
            <a:off x="311700" y="1152475"/>
            <a:ext cx="8343900" cy="3416400"/>
          </a:xfrm>
          <a:prstGeom prst="rect">
            <a:avLst/>
          </a:prstGeom>
          <a:ln>
            <a:noFill/>
          </a:ln>
        </p:spPr>
        <p:txBody>
          <a:bodyPr anchorCtr="0" anchor="t" bIns="91425" lIns="91425" spcFirstLastPara="1" rIns="91425" wrap="square" tIns="91425">
            <a:normAutofit fontScale="92500" lnSpcReduction="10000"/>
          </a:bodyPr>
          <a:lstStyle/>
          <a:p>
            <a:pPr indent="-334327" lvl="0" marL="457200" rtl="0" algn="l">
              <a:lnSpc>
                <a:spcPct val="200000"/>
              </a:lnSpc>
              <a:spcBef>
                <a:spcPts val="0"/>
              </a:spcBef>
              <a:spcAft>
                <a:spcPts val="0"/>
              </a:spcAft>
              <a:buClr>
                <a:schemeClr val="dk1"/>
              </a:buClr>
              <a:buSzPct val="100000"/>
              <a:buChar char="●"/>
            </a:pPr>
            <a:r>
              <a:rPr lang="en">
                <a:solidFill>
                  <a:schemeClr val="dk1"/>
                </a:solidFill>
              </a:rPr>
              <a:t>Short-term memory for computers </a:t>
            </a:r>
            <a:endParaRPr>
              <a:solidFill>
                <a:schemeClr val="dk1"/>
              </a:solidFill>
            </a:endParaRPr>
          </a:p>
          <a:p>
            <a:pPr indent="-334327" lvl="0" marL="457200" rtl="0" algn="l">
              <a:lnSpc>
                <a:spcPct val="200000"/>
              </a:lnSpc>
              <a:spcBef>
                <a:spcPts val="0"/>
              </a:spcBef>
              <a:spcAft>
                <a:spcPts val="0"/>
              </a:spcAft>
              <a:buClr>
                <a:schemeClr val="dk1"/>
              </a:buClr>
              <a:buSzPct val="100000"/>
              <a:buChar char="●"/>
            </a:pPr>
            <a:r>
              <a:rPr lang="en">
                <a:solidFill>
                  <a:schemeClr val="dk1"/>
                </a:solidFill>
              </a:rPr>
              <a:t>Loses information after computer is shut off</a:t>
            </a:r>
            <a:endParaRPr>
              <a:solidFill>
                <a:schemeClr val="dk1"/>
              </a:solidFill>
            </a:endParaRPr>
          </a:p>
          <a:p>
            <a:pPr indent="-334327" lvl="0" marL="457200" rtl="0" algn="l">
              <a:lnSpc>
                <a:spcPct val="200000"/>
              </a:lnSpc>
              <a:spcBef>
                <a:spcPts val="0"/>
              </a:spcBef>
              <a:spcAft>
                <a:spcPts val="0"/>
              </a:spcAft>
              <a:buClr>
                <a:schemeClr val="dk1"/>
              </a:buClr>
              <a:buSzPct val="100000"/>
              <a:buChar char="●"/>
            </a:pPr>
            <a:r>
              <a:rPr lang="en">
                <a:solidFill>
                  <a:schemeClr val="dk1"/>
                </a:solidFill>
              </a:rPr>
              <a:t>Retrieves information on the hard drive to be processed</a:t>
            </a:r>
            <a:endParaRPr>
              <a:solidFill>
                <a:schemeClr val="dk1"/>
              </a:solidFill>
            </a:endParaRPr>
          </a:p>
          <a:p>
            <a:pPr indent="-334327" lvl="0" marL="457200" rtl="0" algn="l">
              <a:lnSpc>
                <a:spcPct val="200000"/>
              </a:lnSpc>
              <a:spcBef>
                <a:spcPts val="0"/>
              </a:spcBef>
              <a:spcAft>
                <a:spcPts val="0"/>
              </a:spcAft>
              <a:buClr>
                <a:schemeClr val="dk1"/>
              </a:buClr>
              <a:buSzPct val="100000"/>
              <a:buChar char="●"/>
            </a:pPr>
            <a:r>
              <a:rPr lang="en">
                <a:solidFill>
                  <a:schemeClr val="dk1"/>
                </a:solidFill>
              </a:rPr>
              <a:t>Measured in Hz (usually between 2400 MHz and 3600MHz)</a:t>
            </a:r>
            <a:endParaRPr>
              <a:solidFill>
                <a:schemeClr val="dk1"/>
              </a:solidFill>
            </a:endParaRPr>
          </a:p>
          <a:p>
            <a:pPr indent="-334327" lvl="0" marL="457200" rtl="0" algn="l">
              <a:lnSpc>
                <a:spcPct val="200000"/>
              </a:lnSpc>
              <a:spcBef>
                <a:spcPts val="0"/>
              </a:spcBef>
              <a:spcAft>
                <a:spcPts val="0"/>
              </a:spcAft>
              <a:buClr>
                <a:schemeClr val="dk1"/>
              </a:buClr>
              <a:buSzPct val="100000"/>
              <a:buChar char="●"/>
            </a:pPr>
            <a:r>
              <a:rPr lang="en">
                <a:solidFill>
                  <a:schemeClr val="dk1"/>
                </a:solidFill>
              </a:rPr>
              <a:t>Equivalent</a:t>
            </a:r>
            <a:r>
              <a:rPr lang="en">
                <a:solidFill>
                  <a:schemeClr val="dk1"/>
                </a:solidFill>
              </a:rPr>
              <a:t> to:</a:t>
            </a:r>
            <a:endParaRPr>
              <a:solidFill>
                <a:schemeClr val="dk1"/>
              </a:solidFill>
            </a:endParaRPr>
          </a:p>
          <a:p>
            <a:pPr indent="-334327" lvl="1" marL="914400" rtl="0" algn="l">
              <a:lnSpc>
                <a:spcPct val="200000"/>
              </a:lnSpc>
              <a:spcBef>
                <a:spcPts val="0"/>
              </a:spcBef>
              <a:spcAft>
                <a:spcPts val="0"/>
              </a:spcAft>
              <a:buClr>
                <a:schemeClr val="dk1"/>
              </a:buClr>
              <a:buSzPct val="100000"/>
              <a:buChar char="○"/>
            </a:pPr>
            <a:r>
              <a:rPr lang="en" sz="1800">
                <a:solidFill>
                  <a:schemeClr val="dk1"/>
                </a:solidFill>
              </a:rPr>
              <a:t>Your short-term memory</a:t>
            </a:r>
            <a:endParaRPr sz="1800">
              <a:solidFill>
                <a:schemeClr val="dk1"/>
              </a:solidFill>
            </a:endParaRPr>
          </a:p>
          <a:p>
            <a:pPr indent="-334327" lvl="1" marL="914400" rtl="0" algn="l">
              <a:lnSpc>
                <a:spcPct val="200000"/>
              </a:lnSpc>
              <a:spcBef>
                <a:spcPts val="0"/>
              </a:spcBef>
              <a:spcAft>
                <a:spcPts val="0"/>
              </a:spcAft>
              <a:buClr>
                <a:schemeClr val="dk1"/>
              </a:buClr>
              <a:buSzPct val="100000"/>
              <a:buChar char="○"/>
            </a:pPr>
            <a:r>
              <a:rPr lang="en" sz="1800">
                <a:solidFill>
                  <a:schemeClr val="dk1"/>
                </a:solidFill>
              </a:rPr>
              <a:t>Piece of scratch paper for drafting ideas</a:t>
            </a:r>
            <a:endParaRPr sz="1800">
              <a:solidFill>
                <a:schemeClr val="dk1"/>
              </a:solidFill>
            </a:endParaRPr>
          </a:p>
        </p:txBody>
      </p:sp>
      <p:pic>
        <p:nvPicPr>
          <p:cNvPr id="117" name="Google Shape;117;p21"/>
          <p:cNvPicPr preferRelativeResize="0"/>
          <p:nvPr/>
        </p:nvPicPr>
        <p:blipFill rotWithShape="1">
          <a:blip r:embed="rId3">
            <a:alphaModFix/>
          </a:blip>
          <a:srcRect b="18871" l="9551" r="42306" t="50090"/>
          <a:stretch/>
        </p:blipFill>
        <p:spPr>
          <a:xfrm>
            <a:off x="5119900" y="3334700"/>
            <a:ext cx="3712399" cy="1596424"/>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